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81" r:id="rId3"/>
    <p:sldId id="280" r:id="rId4"/>
    <p:sldId id="266" r:id="rId5"/>
    <p:sldId id="267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035"/>
    <p:restoredTop sz="94497"/>
  </p:normalViewPr>
  <p:slideViewPr>
    <p:cSldViewPr snapToGrid="0">
      <p:cViewPr varScale="1">
        <p:scale>
          <a:sx n="118" d="100"/>
          <a:sy n="118" d="100"/>
        </p:scale>
        <p:origin x="3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437949-FE83-684A-AB8C-4009839AAE90}" type="datetimeFigureOut">
              <a:rPr lang="en-US" smtClean="0"/>
              <a:t>6/11/25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9EE4D-AB23-6B49-88D2-366ECE486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50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C4FBE-5F6D-499B-4808-E65345828E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71B908-D3CB-53DE-1D55-D6DB776363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C797EB-89BF-A410-6CCA-427085E81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AF417-49E2-0945-AEAB-2B14D26501CC}" type="datetimeFigureOut">
              <a:rPr lang="en-US" smtClean="0"/>
              <a:t>6/11/25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CBCA81-D02B-1F32-9120-2D41133E5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07EF7-858C-D542-6036-E327A7AA0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825DF-A449-494F-B1E0-F61814E72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287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438A7-AB0D-72F3-098D-AC357496A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CB1CE2-72E1-FF42-C674-764B111719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2F512D-5EDC-AC33-9E37-B4A90F665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AF417-49E2-0945-AEAB-2B14D26501CC}" type="datetimeFigureOut">
              <a:rPr lang="en-US" smtClean="0"/>
              <a:t>6/11/25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570EA-FB28-4757-0501-6A466F074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EB5FF-BE4E-39DD-5FCF-32DE208D3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825DF-A449-494F-B1E0-F61814E72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48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37CF7C-A6DA-6808-AAD0-CAEECE6768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7C5ED6-BFE9-0156-4667-001B88CFD1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D4F555-3482-2CE7-1D09-7D231096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AF417-49E2-0945-AEAB-2B14D26501CC}" type="datetimeFigureOut">
              <a:rPr lang="en-US" smtClean="0"/>
              <a:t>6/11/25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74032-6364-A429-C126-BDB659ADD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8F1E0B-BED7-86E1-D30C-3346E3402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825DF-A449-494F-B1E0-F61814E72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27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EE09F-B096-4CB8-1706-0E7257FCE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5DE16-890C-E4E1-8134-3A2CE0BC2D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483E9-D8E1-B0AE-BC5E-A8DF1AAD3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AF417-49E2-0945-AEAB-2B14D26501CC}" type="datetimeFigureOut">
              <a:rPr lang="en-US" smtClean="0"/>
              <a:t>6/11/25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839B5F-1B93-212C-E15B-26B1DA193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F3403-65A6-A9EB-B04E-AA2F36591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825DF-A449-494F-B1E0-F61814E72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517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8692-D290-6BB1-08A8-218E9421B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70C1D2-5420-8C25-AC50-4B8CDEE47B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F0179-3620-E551-DF69-4B2474CB9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AF417-49E2-0945-AEAB-2B14D26501CC}" type="datetimeFigureOut">
              <a:rPr lang="en-US" smtClean="0"/>
              <a:t>6/11/25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B7D97-B7D6-C653-D4FF-F158ECAEC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E378E-E24D-EC8A-869A-A273B1E3C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825DF-A449-494F-B1E0-F61814E72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219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F9C13-EFD6-5749-AD4C-EF15768F4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842C0-CFD5-D8E0-DC12-66B872822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39AF24-038D-89D4-03FD-5921FE8B64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B2EC2C-E0EB-DF2A-9965-0B15F461E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AF417-49E2-0945-AEAB-2B14D26501CC}" type="datetimeFigureOut">
              <a:rPr lang="en-US" smtClean="0"/>
              <a:t>6/11/25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B3432F-68E8-28D1-CCFA-140CFBA36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B6AC94-0EBD-E192-96C9-19405C827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825DF-A449-494F-B1E0-F61814E72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448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C9DE5-04C5-F845-5369-D38F19368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B50E49-05F6-D9CB-8C10-96526788C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E4EB9E-926C-5952-1ACE-822C92C2C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79494E-4CDD-2298-2DA6-89E20302F9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E6AB23-EE61-5E7C-7F3E-7ADC0C8668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60781C-B35E-63E2-17F3-D209E4C0D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AF417-49E2-0945-AEAB-2B14D26501CC}" type="datetimeFigureOut">
              <a:rPr lang="en-US" smtClean="0"/>
              <a:t>6/11/25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81ADC6-BDBA-EF2B-02EC-4D56E696F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768DEA-1A4B-9AC4-1A8E-688C22CBF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825DF-A449-494F-B1E0-F61814E72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584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92FA8-B4B9-A4DB-3D32-FABB35905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89DB96-F320-F944-82E6-A7BA1399B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AF417-49E2-0945-AEAB-2B14D26501CC}" type="datetimeFigureOut">
              <a:rPr lang="en-US" smtClean="0"/>
              <a:t>6/11/25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3A732A-C554-1EF1-BD24-C675DFBFD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DC35A1-0C1B-6584-73DA-989BC0E24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825DF-A449-494F-B1E0-F61814E72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555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0DBE5A-5B4A-4595-9392-5A21ED152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AF417-49E2-0945-AEAB-2B14D26501CC}" type="datetimeFigureOut">
              <a:rPr lang="en-US" smtClean="0"/>
              <a:t>6/11/25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07DB1C-02DD-2692-DC5E-83CE88CAC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8FF74-B8DB-6575-383F-9FFD1B606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825DF-A449-494F-B1E0-F61814E72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177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C07B3-A31C-A88E-C9A7-5B74D7AA7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A0948-49F8-AC01-0ED1-8E74CCA91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04339D-83E5-67C6-EB36-46A9847D6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7C3B57-3421-6A6F-AAE1-66CBF52EB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AF417-49E2-0945-AEAB-2B14D26501CC}" type="datetimeFigureOut">
              <a:rPr lang="en-US" smtClean="0"/>
              <a:t>6/11/25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9AA291-BC13-023B-5520-7B63D19AC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AE1D24-9FC7-F38D-18FD-3D03D5BFF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825DF-A449-494F-B1E0-F61814E72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836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93180-D032-A32B-8FE6-55B3B48D4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561517-A9BC-3179-09D2-518C37C634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000E41-3279-5F2A-7367-44A6B1FB0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CF33EE-B4A6-4D62-1CDE-D78C890B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AF417-49E2-0945-AEAB-2B14D26501CC}" type="datetimeFigureOut">
              <a:rPr lang="en-US" smtClean="0"/>
              <a:t>6/11/25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C9E5F9-544D-CBB2-5F7D-02F235B42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A53ECF-C404-A9A7-789F-C3F0D542B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825DF-A449-494F-B1E0-F61814E72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537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7B1783-3DB6-34F3-EFF5-0998AE973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C7B306-5942-D838-E114-AA5EE9598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2B6616-B34E-E2BE-45F4-8D1406C52E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AF417-49E2-0945-AEAB-2B14D26501CC}" type="datetimeFigureOut">
              <a:rPr lang="en-US" smtClean="0"/>
              <a:t>6/11/25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37F105-0215-4A2A-7B3A-263C676094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96F9E-4BD5-33AA-2DC9-1DD9796AC6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825DF-A449-494F-B1E0-F61814E72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65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9B0MkocQDJs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>
            <a:extLst>
              <a:ext uri="{FF2B5EF4-FFF2-40B4-BE49-F238E27FC236}">
                <a16:creationId xmlns:a16="http://schemas.microsoft.com/office/drawing/2014/main" id="{AC9FDDB8-F07D-347E-31DF-45FF22E2543B}"/>
              </a:ext>
            </a:extLst>
          </p:cNvPr>
          <p:cNvSpPr txBox="1">
            <a:spLocks/>
          </p:cNvSpPr>
          <p:nvPr/>
        </p:nvSpPr>
        <p:spPr>
          <a:xfrm>
            <a:off x="55768" y="3379140"/>
            <a:ext cx="8535396" cy="523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kern="100" dirty="0">
                <a:latin typeface="Corbel" panose="020B0503020204020204" pitchFamily="34" charset="0"/>
                <a:cs typeface="Times New Roman" panose="02020603050405020304" pitchFamily="18" charset="0"/>
              </a:rPr>
              <a:t>Modeling Learning in Embryonic Minnows</a:t>
            </a:r>
            <a:endParaRPr lang="en-US" b="1" dirty="0">
              <a:latin typeface="Corbel" panose="020B0503020204020204" pitchFamily="34" charset="0"/>
            </a:endParaRPr>
          </a:p>
        </p:txBody>
      </p:sp>
      <p:pic>
        <p:nvPicPr>
          <p:cNvPr id="1026" name="Picture 2" descr="Best 777 Underwater powerpoint background Designs for Your Presentation">
            <a:extLst>
              <a:ext uri="{FF2B5EF4-FFF2-40B4-BE49-F238E27FC236}">
                <a16:creationId xmlns:a16="http://schemas.microsoft.com/office/drawing/2014/main" id="{591F91C0-C13D-E7A5-4A82-A00F0E04D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30" y="471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A7441A-1462-D3A8-D0F6-C0859DEF76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70306" y="2266801"/>
            <a:ext cx="9144000" cy="1149116"/>
          </a:xfrm>
        </p:spPr>
        <p:txBody>
          <a:bodyPr>
            <a:normAutofit/>
          </a:bodyPr>
          <a:lstStyle/>
          <a:p>
            <a:r>
              <a:rPr lang="en-US" sz="5400" b="1" kern="1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“Learning to Survive”</a:t>
            </a:r>
            <a:endParaRPr lang="en-US" sz="7200" b="1" dirty="0">
              <a:latin typeface="Century Schoolbook" panose="020406040505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673A01-1250-8D24-FA48-B17F24A4F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08" y="5704114"/>
            <a:ext cx="859702" cy="8641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A10AC5-0B75-12A4-EA96-337A997DE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3680" y="5512510"/>
            <a:ext cx="986500" cy="117711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C204BAA-AF6C-8EDE-832B-504C77EF0B29}"/>
              </a:ext>
            </a:extLst>
          </p:cNvPr>
          <p:cNvSpPr txBox="1">
            <a:spLocks/>
          </p:cNvSpPr>
          <p:nvPr/>
        </p:nvSpPr>
        <p:spPr>
          <a:xfrm>
            <a:off x="-280814" y="2251173"/>
            <a:ext cx="9144000" cy="11491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kern="100" dirty="0">
                <a:solidFill>
                  <a:schemeClr val="bg1"/>
                </a:solidFill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“Learning to Survive”</a:t>
            </a:r>
            <a:endParaRPr lang="en-US" sz="7200" b="1" dirty="0">
              <a:latin typeface="Century Schoolbook" panose="02040604050505020304" pitchFamily="18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1385F53-ADED-A042-F5D1-8DF712C760F2}"/>
              </a:ext>
            </a:extLst>
          </p:cNvPr>
          <p:cNvSpPr txBox="1">
            <a:spLocks/>
          </p:cNvSpPr>
          <p:nvPr/>
        </p:nvSpPr>
        <p:spPr>
          <a:xfrm>
            <a:off x="33996" y="3364963"/>
            <a:ext cx="8535396" cy="523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kern="100" dirty="0">
                <a:solidFill>
                  <a:schemeClr val="bg1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Modeling Learning in Embryonic Minnows</a:t>
            </a:r>
            <a:endParaRPr lang="en-US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DD1E48C-B6C1-4CF8-E306-DA97CD21C64B}"/>
              </a:ext>
            </a:extLst>
          </p:cNvPr>
          <p:cNvSpPr txBox="1">
            <a:spLocks/>
          </p:cNvSpPr>
          <p:nvPr/>
        </p:nvSpPr>
        <p:spPr>
          <a:xfrm>
            <a:off x="9890377" y="4169770"/>
            <a:ext cx="2051437" cy="1177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kern="100" dirty="0">
                <a:solidFill>
                  <a:schemeClr val="bg1"/>
                </a:solidFill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Brooke Karasch, </a:t>
            </a:r>
            <a:r>
              <a:rPr lang="en-US" sz="1400" kern="100" dirty="0">
                <a:solidFill>
                  <a:schemeClr val="bg1"/>
                </a:solidFill>
                <a:latin typeface="Century Schoolbook" panose="02040604050505020304" pitchFamily="18" charset="0"/>
                <a:cs typeface="Times New Roman" panose="02020603050405020304" pitchFamily="18" charset="0"/>
              </a:rPr>
              <a:t>Rileigh Lancaster, Alyssa Linville, &amp; Tom J. McConnell</a:t>
            </a:r>
          </a:p>
          <a:p>
            <a:r>
              <a:rPr lang="en-US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 2023 Ball State University</a:t>
            </a:r>
            <a:r>
              <a:rPr lang="en-US" sz="500" dirty="0">
                <a:solidFill>
                  <a:schemeClr val="bg1"/>
                </a:solidFill>
                <a:effectLst/>
              </a:rPr>
              <a:t> </a:t>
            </a:r>
            <a:endParaRPr lang="en-US" sz="9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FB86276-5E20-73EC-B7DD-4BC6419708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1981" y="355371"/>
            <a:ext cx="2297034" cy="229703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0D88A3A-FEBF-D023-C767-FD8CDA4181A5}"/>
              </a:ext>
            </a:extLst>
          </p:cNvPr>
          <p:cNvSpPr txBox="1"/>
          <p:nvPr/>
        </p:nvSpPr>
        <p:spPr>
          <a:xfrm>
            <a:off x="33437" y="6568309"/>
            <a:ext cx="12646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NSF project #2152668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B5FDFD6-2B1D-EB71-7DE7-974078C787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0947" y="3939800"/>
            <a:ext cx="3790804" cy="27439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3E1E2C-C0CE-9287-BC59-40C3362379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8595397" y="460110"/>
            <a:ext cx="4028226" cy="313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05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est 777 Underwater powerpoint background Designs for Your Presentation">
            <a:extLst>
              <a:ext uri="{FF2B5EF4-FFF2-40B4-BE49-F238E27FC236}">
                <a16:creationId xmlns:a16="http://schemas.microsoft.com/office/drawing/2014/main" id="{84179530-3BC7-A0A2-A2C5-33D4601548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7"/>
          <a:stretch/>
        </p:blipFill>
        <p:spPr bwMode="auto">
          <a:xfrm>
            <a:off x="-3" y="1"/>
            <a:ext cx="12192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0DEF90-0B79-A1C5-2A03-EE2D2A287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991" y="205207"/>
            <a:ext cx="5926015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entury Schoolbook" panose="02040604050505020304" pitchFamily="18" charset="0"/>
              </a:rPr>
              <a:t>Learning to Survive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2C56F-ABDF-30F9-E06B-80AF8E6CB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2139" y="1265174"/>
            <a:ext cx="5758543" cy="47080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Instructions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B83B68-C5B3-086A-3D4A-D2D2EC6AE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000" y="365125"/>
            <a:ext cx="1325563" cy="13255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3D8DA0-DCF5-98BB-7503-91A5E3300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2596" y="180051"/>
            <a:ext cx="2369466" cy="25709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E096A5-8024-A4B0-5D11-A91D3923E2E1}"/>
              </a:ext>
            </a:extLst>
          </p:cNvPr>
          <p:cNvSpPr txBox="1"/>
          <p:nvPr/>
        </p:nvSpPr>
        <p:spPr>
          <a:xfrm>
            <a:off x="825524" y="2176506"/>
            <a:ext cx="798356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effectLst/>
                <a:latin typeface="Helvetica" pitchFamily="2" charset="0"/>
              </a:rPr>
              <a:t>You have a card to tell you if you are a “Control” or “Conditioned” fish. </a:t>
            </a:r>
            <a:r>
              <a:rPr lang="en-US" dirty="0">
                <a:latin typeface="Helvetica" pitchFamily="2" charset="0"/>
              </a:rPr>
              <a:t>Don’t show anyone what’s on the inside of your card!</a:t>
            </a:r>
            <a:br>
              <a:rPr lang="en-US" dirty="0">
                <a:effectLst/>
                <a:latin typeface="Helvetica" pitchFamily="2" charset="0"/>
              </a:rPr>
            </a:br>
            <a:endParaRPr lang="en-US" dirty="0">
              <a:effectLst/>
              <a:latin typeface="Helvetica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Helvetica" pitchFamily="2" charset="0"/>
              </a:rPr>
              <a:t>As you watch the video, Conditioned fish know which fish is the predator (see the picture on the card!) and how to “respond” when you see a predator.</a:t>
            </a:r>
            <a:br>
              <a:rPr lang="en-US" dirty="0">
                <a:effectLst/>
                <a:latin typeface="Helvetica" pitchFamily="2" charset="0"/>
              </a:rPr>
            </a:br>
            <a:endParaRPr lang="en-US" dirty="0">
              <a:effectLst/>
              <a:latin typeface="Helvetica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effectLst/>
                <a:latin typeface="Helvetica" pitchFamily="2" charset="0"/>
              </a:rPr>
              <a:t>If you are a “Control” fish, you need to learn how to spot the predator and what to do when you see it. Learn by watching others!</a:t>
            </a:r>
            <a:br>
              <a:rPr lang="en-US" dirty="0">
                <a:effectLst/>
                <a:latin typeface="Helvetica" pitchFamily="2" charset="0"/>
              </a:rPr>
            </a:br>
            <a:endParaRPr lang="en-US" dirty="0">
              <a:effectLst/>
              <a:latin typeface="Helvetica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effectLst/>
                <a:latin typeface="Helvetica" pitchFamily="2" charset="0"/>
              </a:rPr>
              <a:t>If you fail to respond, or respond at the wrong times, you MIGHT be ”killed” by a predator! Try to learn to survive!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1D2269-F880-AFC6-18F1-3F0FDAE70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3219" y="3713373"/>
            <a:ext cx="2954564" cy="18794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EC9A60-0304-2744-B8DB-C0A7B4555D6C}"/>
              </a:ext>
            </a:extLst>
          </p:cNvPr>
          <p:cNvSpPr txBox="1"/>
          <p:nvPr/>
        </p:nvSpPr>
        <p:spPr>
          <a:xfrm>
            <a:off x="979714" y="5869230"/>
            <a:ext cx="8251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Play the video on the next slide, or click here: </a:t>
            </a:r>
            <a:r>
              <a:rPr lang="en-US" b="0" i="0" u="none" strike="noStrike" dirty="0">
                <a:solidFill>
                  <a:srgbClr val="065FD4"/>
                </a:solidFill>
                <a:effectLst/>
                <a:latin typeface="Roboto" panose="02000000000000000000" pitchFamily="2" charset="0"/>
                <a:hlinkClick r:id="rId6"/>
              </a:rPr>
              <a:t>https://youtu.be/9B0MkocQDJs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471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est 777 Underwater powerpoint background Designs for Your Presentation">
            <a:extLst>
              <a:ext uri="{FF2B5EF4-FFF2-40B4-BE49-F238E27FC236}">
                <a16:creationId xmlns:a16="http://schemas.microsoft.com/office/drawing/2014/main" id="{84179530-3BC7-A0A2-A2C5-33D4601548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7"/>
          <a:stretch/>
        </p:blipFill>
        <p:spPr bwMode="auto">
          <a:xfrm>
            <a:off x="-1" y="1"/>
            <a:ext cx="12192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Learn to Survive!">
            <a:hlinkClick r:id="" action="ppaction://media"/>
            <a:extLst>
              <a:ext uri="{FF2B5EF4-FFF2-40B4-BE49-F238E27FC236}">
                <a16:creationId xmlns:a16="http://schemas.microsoft.com/office/drawing/2014/main" id="{E6C0633E-9A5F-8EFC-0977-E47BDDED61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2" y="4763"/>
            <a:ext cx="12183531" cy="685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3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54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est 777 Underwater powerpoint background Designs for Your Presentation">
            <a:extLst>
              <a:ext uri="{FF2B5EF4-FFF2-40B4-BE49-F238E27FC236}">
                <a16:creationId xmlns:a16="http://schemas.microsoft.com/office/drawing/2014/main" id="{84179530-3BC7-A0A2-A2C5-33D4601548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7"/>
          <a:stretch/>
        </p:blipFill>
        <p:spPr bwMode="auto">
          <a:xfrm>
            <a:off x="-1" y="0"/>
            <a:ext cx="12192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0DEF90-0B79-A1C5-2A03-EE2D2A287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498" y="180051"/>
            <a:ext cx="5926015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entury Schoolbook" panose="02040604050505020304" pitchFamily="18" charset="0"/>
              </a:rPr>
              <a:t>Discussion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2C56F-ABDF-30F9-E06B-80AF8E6CB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1233" y="1203773"/>
            <a:ext cx="5758543" cy="47080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Let’s talk about the activity!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B83B68-C5B3-086A-3D4A-D2D2EC6AE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000" y="365125"/>
            <a:ext cx="1325563" cy="13255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3D8DA0-DCF5-98BB-7503-91A5E3300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2596" y="180051"/>
            <a:ext cx="2369466" cy="25709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E096A5-8024-A4B0-5D11-A91D3923E2E1}"/>
              </a:ext>
            </a:extLst>
          </p:cNvPr>
          <p:cNvSpPr txBox="1"/>
          <p:nvPr/>
        </p:nvSpPr>
        <p:spPr>
          <a:xfrm>
            <a:off x="882000" y="1919853"/>
            <a:ext cx="8499232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>
                <a:effectLst/>
                <a:latin typeface="Helvetica" pitchFamily="2" charset="0"/>
              </a:rPr>
              <a:t>If you were a control fish, did you figure out what the cue was that the conditioned fish were responding to? What was it?</a:t>
            </a:r>
            <a:br>
              <a:rPr lang="en-US" sz="2000" dirty="0">
                <a:effectLst/>
                <a:latin typeface="Helvetica" pitchFamily="2" charset="0"/>
              </a:rPr>
            </a:br>
            <a:endParaRPr lang="en-US" sz="2000" dirty="0">
              <a:effectLst/>
              <a:latin typeface="Helvetica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effectLst/>
                <a:latin typeface="Helvetica" pitchFamily="2" charset="0"/>
              </a:rPr>
              <a:t>2. What do you think the words “control” and “conditioned” mean in the context of this activity?</a:t>
            </a:r>
            <a:br>
              <a:rPr lang="en-US" sz="2000" dirty="0">
                <a:effectLst/>
                <a:latin typeface="Helvetica" pitchFamily="2" charset="0"/>
              </a:rPr>
            </a:br>
            <a:endParaRPr lang="en-US" sz="2000" dirty="0">
              <a:effectLst/>
              <a:latin typeface="Helvetica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effectLst/>
                <a:latin typeface="Helvetica" pitchFamily="2" charset="0"/>
              </a:rPr>
              <a:t>Discuss briefly with nearby classmates: if you were a control fish, how close were you sitting to a conditioned fish? How quickly did you learn the response? Do you think the distance made a difference to how quickly you learned?</a:t>
            </a:r>
            <a:br>
              <a:rPr lang="en-US" sz="2000" dirty="0">
                <a:effectLst/>
                <a:latin typeface="Helvetica" pitchFamily="2" charset="0"/>
              </a:rPr>
            </a:br>
            <a:endParaRPr lang="en-US" sz="2000" dirty="0">
              <a:effectLst/>
              <a:latin typeface="Helvetica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effectLst/>
                <a:latin typeface="Helvetica" pitchFamily="2" charset="0"/>
              </a:rPr>
              <a:t>What does “response” mean in this context?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effectLst/>
              <a:latin typeface="Helvetica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effectLst/>
                <a:latin typeface="Helvetica" pitchFamily="2" charset="0"/>
              </a:rPr>
              <a:t>Do you think social learning makes a difference for animals? Why or why not?</a:t>
            </a:r>
          </a:p>
        </p:txBody>
      </p:sp>
    </p:spTree>
    <p:extLst>
      <p:ext uri="{BB962C8B-B14F-4D97-AF65-F5344CB8AC3E}">
        <p14:creationId xmlns:p14="http://schemas.microsoft.com/office/powerpoint/2010/main" val="2413616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est 777 Underwater powerpoint background Designs for Your Presentation">
            <a:extLst>
              <a:ext uri="{FF2B5EF4-FFF2-40B4-BE49-F238E27FC236}">
                <a16:creationId xmlns:a16="http://schemas.microsoft.com/office/drawing/2014/main" id="{84179530-3BC7-A0A2-A2C5-33D4601548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7"/>
          <a:stretch/>
        </p:blipFill>
        <p:spPr bwMode="auto">
          <a:xfrm>
            <a:off x="0" y="1"/>
            <a:ext cx="12192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0DEF90-0B79-A1C5-2A03-EE2D2A287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Schoolbook" panose="02040604050505020304" pitchFamily="18" charset="0"/>
              </a:rPr>
              <a:t>Find more digital learning resources 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2C56F-ABDF-30F9-E06B-80AF8E6CB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021" y="5986702"/>
            <a:ext cx="8290014" cy="44869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1"/>
                </a:solidFill>
                <a:latin typeface="Corbel" panose="020B0503020204020204" pitchFamily="34" charset="0"/>
              </a:rPr>
              <a:t>https://</a:t>
            </a:r>
            <a:r>
              <a:rPr lang="en-US" b="1" dirty="0" err="1">
                <a:solidFill>
                  <a:schemeClr val="accent1"/>
                </a:solidFill>
                <a:latin typeface="Corbel" panose="020B0503020204020204" pitchFamily="34" charset="0"/>
              </a:rPr>
              <a:t>strides.bsu.edu</a:t>
            </a:r>
            <a:endParaRPr lang="en-US" b="1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9247B1-7B76-AEED-2B2A-CE42258C9422}"/>
              </a:ext>
            </a:extLst>
          </p:cNvPr>
          <p:cNvSpPr txBox="1"/>
          <p:nvPr/>
        </p:nvSpPr>
        <p:spPr>
          <a:xfrm>
            <a:off x="9217478" y="6148150"/>
            <a:ext cx="234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STRIDeS</a:t>
            </a:r>
            <a:r>
              <a:rPr lang="en-US" dirty="0"/>
              <a:t> Project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8526B3-99D1-8B93-22B9-305F0A094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2003" y="3950892"/>
            <a:ext cx="2060448" cy="20604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20C147-026B-0F20-190C-81D299C53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013" y="2224088"/>
            <a:ext cx="7815022" cy="286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7832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1049</TotalTime>
  <Words>342</Words>
  <Application>Microsoft Macintosh PowerPoint</Application>
  <PresentationFormat>Widescreen</PresentationFormat>
  <Paragraphs>25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Arial</vt:lpstr>
      <vt:lpstr>Calibri</vt:lpstr>
      <vt:lpstr>Calibri Light</vt:lpstr>
      <vt:lpstr>Century Schoolbook</vt:lpstr>
      <vt:lpstr>Corbel</vt:lpstr>
      <vt:lpstr>Helvetica</vt:lpstr>
      <vt:lpstr>Roboto</vt:lpstr>
      <vt:lpstr>Office Theme</vt:lpstr>
      <vt:lpstr>“Learning to Survive”</vt:lpstr>
      <vt:lpstr>Learning to Survive</vt:lpstr>
      <vt:lpstr>PowerPoint Presentation</vt:lpstr>
      <vt:lpstr>Discussion Questions</vt:lpstr>
      <vt:lpstr>Find more digital learning resources at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McConnell, Tom</dc:creator>
  <cp:lastModifiedBy>McConnell, Tom</cp:lastModifiedBy>
  <cp:revision>29</cp:revision>
  <dcterms:created xsi:type="dcterms:W3CDTF">2025-02-04T14:30:03Z</dcterms:created>
  <dcterms:modified xsi:type="dcterms:W3CDTF">2025-06-11T13:54:12Z</dcterms:modified>
</cp:coreProperties>
</file>