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2" r:id="rId2"/>
    <p:sldId id="264" r:id="rId3"/>
    <p:sldId id="265" r:id="rId4"/>
    <p:sldId id="268" r:id="rId5"/>
    <p:sldId id="269" r:id="rId6"/>
    <p:sldId id="270" r:id="rId7"/>
    <p:sldId id="271" r:id="rId8"/>
    <p:sldId id="272" r:id="rId9"/>
    <p:sldId id="273" r:id="rId10"/>
    <p:sldId id="274" r:id="rId11"/>
    <p:sldId id="275" r:id="rId12"/>
    <p:sldId id="27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69"/>
    <p:restoredTop sz="94558"/>
  </p:normalViewPr>
  <p:slideViewPr>
    <p:cSldViewPr snapToGrid="0">
      <p:cViewPr varScale="1">
        <p:scale>
          <a:sx n="109" d="100"/>
          <a:sy n="109" d="100"/>
        </p:scale>
        <p:origin x="208" y="3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437949-FE83-684A-AB8C-4009839AAE90}" type="datetimeFigureOut">
              <a:rPr lang="en-US" smtClean="0"/>
              <a:t>6/11/25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C9EE4D-AB23-6B49-88D2-366ECE486E23}" type="slidenum">
              <a:rPr lang="en-US" smtClean="0"/>
              <a:t>‹#›</a:t>
            </a:fld>
            <a:endParaRPr lang="en-US"/>
          </a:p>
        </p:txBody>
      </p:sp>
    </p:spTree>
    <p:extLst>
      <p:ext uri="{BB962C8B-B14F-4D97-AF65-F5344CB8AC3E}">
        <p14:creationId xmlns:p14="http://schemas.microsoft.com/office/powerpoint/2010/main" val="1703150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C4FBE-5F6D-499B-4808-E65345828EE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B71B908-D3CB-53DE-1D55-D6DB776363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C797EB-89BF-A410-6CCA-427085E816CE}"/>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5" name="Footer Placeholder 4">
            <a:extLst>
              <a:ext uri="{FF2B5EF4-FFF2-40B4-BE49-F238E27FC236}">
                <a16:creationId xmlns:a16="http://schemas.microsoft.com/office/drawing/2014/main" id="{C5CBCA81-D02B-1F32-9120-2D41133E5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A07EF7-858C-D542-6036-E327A7AA06D8}"/>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687287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438A7-AB0D-72F3-098D-AC357496A0A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CB1CE2-72E1-FF42-C674-764B111719B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2F512D-5EDC-AC33-9E37-B4A90F665E74}"/>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5" name="Footer Placeholder 4">
            <a:extLst>
              <a:ext uri="{FF2B5EF4-FFF2-40B4-BE49-F238E27FC236}">
                <a16:creationId xmlns:a16="http://schemas.microsoft.com/office/drawing/2014/main" id="{5C6570EA-FB28-4757-0501-6A466F0747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AEB5FF-BE4E-39DD-5FCF-32DE208D3D06}"/>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1418948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C37CF7C-A6DA-6808-AAD0-CAEECE67688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7C5ED6-BFE9-0156-4667-001B88CFD1C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4F555-3482-2CE7-1D09-7D2310964822}"/>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5" name="Footer Placeholder 4">
            <a:extLst>
              <a:ext uri="{FF2B5EF4-FFF2-40B4-BE49-F238E27FC236}">
                <a16:creationId xmlns:a16="http://schemas.microsoft.com/office/drawing/2014/main" id="{AEC74032-6364-A429-C126-BDB659ADD6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8F1E0B-BED7-86E1-D30C-3346E3402A6B}"/>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334572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EE09F-B096-4CB8-1706-0E7257FCE45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45DE16-890C-E4E1-8134-3A2CE0BC2DB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F483E9-D8E1-B0AE-BC5E-A8DF1AAD332D}"/>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5" name="Footer Placeholder 4">
            <a:extLst>
              <a:ext uri="{FF2B5EF4-FFF2-40B4-BE49-F238E27FC236}">
                <a16:creationId xmlns:a16="http://schemas.microsoft.com/office/drawing/2014/main" id="{A0839B5F-1B93-212C-E15B-26B1DA1930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9F3403-65A6-A9EB-B04E-AA2F365914F3}"/>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44851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8692-D290-6BB1-08A8-218E9421BA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70C1D2-5420-8C25-AC50-4B8CDEE47B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D7F0179-3620-E551-DF69-4B2474CB9461}"/>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5" name="Footer Placeholder 4">
            <a:extLst>
              <a:ext uri="{FF2B5EF4-FFF2-40B4-BE49-F238E27FC236}">
                <a16:creationId xmlns:a16="http://schemas.microsoft.com/office/drawing/2014/main" id="{4B0B7D97-B7D6-C653-D4FF-F158ECAEC2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E378E-E24D-EC8A-869A-A273B1E3C1CE}"/>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760219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F9C13-EFD6-5749-AD4C-EF15768F4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F842C0-CFD5-D8E0-DC12-66B8728221E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439AF24-038D-89D4-03FD-5921FE8B643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B2EC2C-E0EB-DF2A-9965-0B15F461E008}"/>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6" name="Footer Placeholder 5">
            <a:extLst>
              <a:ext uri="{FF2B5EF4-FFF2-40B4-BE49-F238E27FC236}">
                <a16:creationId xmlns:a16="http://schemas.microsoft.com/office/drawing/2014/main" id="{8EB3432F-68E8-28D1-CCFA-140CFBA363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B6AC94-0EBD-E192-96C9-19405C827606}"/>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1966448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EC9DE5-04C5-F845-5369-D38F1936846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B50E49-05F6-D9CB-8C10-96526788C5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E4EB9E-926C-5952-1ACE-822C92C2C1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C79494E-4CDD-2298-2DA6-89E20302F9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3E6AB23-EE61-5E7C-7F3E-7ADC0C8668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660781C-B35E-63E2-17F3-D209E4C0D4A4}"/>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8" name="Footer Placeholder 7">
            <a:extLst>
              <a:ext uri="{FF2B5EF4-FFF2-40B4-BE49-F238E27FC236}">
                <a16:creationId xmlns:a16="http://schemas.microsoft.com/office/drawing/2014/main" id="{A881ADC6-BDBA-EF2B-02EC-4D56E696FB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768DEA-1A4B-9AC4-1A8E-688C22CBF720}"/>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9795845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92FA8-B4B9-A4DB-3D32-FABB3590560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889DB96-F320-F944-82E6-A7BA1399B590}"/>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4" name="Footer Placeholder 3">
            <a:extLst>
              <a:ext uri="{FF2B5EF4-FFF2-40B4-BE49-F238E27FC236}">
                <a16:creationId xmlns:a16="http://schemas.microsoft.com/office/drawing/2014/main" id="{8E3A732A-C554-1EF1-BD24-C675DFBFD2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8DC35A1-0C1B-6584-73DA-989BC0E24376}"/>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3596555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0DBE5A-5B4A-4595-9392-5A21ED152627}"/>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3" name="Footer Placeholder 2">
            <a:extLst>
              <a:ext uri="{FF2B5EF4-FFF2-40B4-BE49-F238E27FC236}">
                <a16:creationId xmlns:a16="http://schemas.microsoft.com/office/drawing/2014/main" id="{9507DB1C-02DD-2692-DC5E-83CE88CACE8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88FF74-B8DB-6575-383F-9FFD1B60613D}"/>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3567177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C07B3-A31C-A88E-C9A7-5B74D7AA7C2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4A0948-49F8-AC01-0ED1-8E74CCA910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704339D-83E5-67C6-EB36-46A9847D69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7C3B57-3421-6A6F-AAE1-66CBF52EB075}"/>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6" name="Footer Placeholder 5">
            <a:extLst>
              <a:ext uri="{FF2B5EF4-FFF2-40B4-BE49-F238E27FC236}">
                <a16:creationId xmlns:a16="http://schemas.microsoft.com/office/drawing/2014/main" id="{939AA291-BC13-023B-5520-7B63D19AC3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AE1D24-9FC7-F38D-18FD-3D03D5BFFB16}"/>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2819836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3180-D032-A32B-8FE6-55B3B48D42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B561517-A9BC-3179-09D2-518C37C634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0000E41-3279-5F2A-7367-44A6B1FB0D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CF33EE-B4A6-4D62-1CDE-D78C890B7613}"/>
              </a:ext>
            </a:extLst>
          </p:cNvPr>
          <p:cNvSpPr>
            <a:spLocks noGrp="1"/>
          </p:cNvSpPr>
          <p:nvPr>
            <p:ph type="dt" sz="half" idx="10"/>
          </p:nvPr>
        </p:nvSpPr>
        <p:spPr/>
        <p:txBody>
          <a:bodyPr/>
          <a:lstStyle/>
          <a:p>
            <a:fld id="{324AF417-49E2-0945-AEAB-2B14D26501CC}" type="datetimeFigureOut">
              <a:rPr lang="en-US" smtClean="0"/>
              <a:t>6/11/25</a:t>
            </a:fld>
            <a:endParaRPr lang="en-US"/>
          </a:p>
        </p:txBody>
      </p:sp>
      <p:sp>
        <p:nvSpPr>
          <p:cNvPr id="6" name="Footer Placeholder 5">
            <a:extLst>
              <a:ext uri="{FF2B5EF4-FFF2-40B4-BE49-F238E27FC236}">
                <a16:creationId xmlns:a16="http://schemas.microsoft.com/office/drawing/2014/main" id="{71C9E5F9-544D-CBB2-5F7D-02F235B422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A53ECF-C404-A9A7-789F-C3F0D542B675}"/>
              </a:ext>
            </a:extLst>
          </p:cNvPr>
          <p:cNvSpPr>
            <a:spLocks noGrp="1"/>
          </p:cNvSpPr>
          <p:nvPr>
            <p:ph type="sldNum" sz="quarter" idx="12"/>
          </p:nvPr>
        </p:nvSpPr>
        <p:spPr/>
        <p:txBody>
          <a:bodyPr/>
          <a:lstStyle/>
          <a:p>
            <a:fld id="{157825DF-A449-494F-B1E0-F61814E72960}" type="slidenum">
              <a:rPr lang="en-US" smtClean="0"/>
              <a:t>‹#›</a:t>
            </a:fld>
            <a:endParaRPr lang="en-US"/>
          </a:p>
        </p:txBody>
      </p:sp>
    </p:spTree>
    <p:extLst>
      <p:ext uri="{BB962C8B-B14F-4D97-AF65-F5344CB8AC3E}">
        <p14:creationId xmlns:p14="http://schemas.microsoft.com/office/powerpoint/2010/main" val="421153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47B1783-3DB6-34F3-EFF5-0998AE9735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C7B306-5942-D838-E114-AA5EE9598A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2B6616-B34E-E2BE-45F4-8D1406C52E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4AF417-49E2-0945-AEAB-2B14D26501CC}" type="datetimeFigureOut">
              <a:rPr lang="en-US" smtClean="0"/>
              <a:t>6/11/25</a:t>
            </a:fld>
            <a:endParaRPr lang="en-US"/>
          </a:p>
        </p:txBody>
      </p:sp>
      <p:sp>
        <p:nvSpPr>
          <p:cNvPr id="5" name="Footer Placeholder 4">
            <a:extLst>
              <a:ext uri="{FF2B5EF4-FFF2-40B4-BE49-F238E27FC236}">
                <a16:creationId xmlns:a16="http://schemas.microsoft.com/office/drawing/2014/main" id="{BB37F105-0215-4A2A-7B3A-263C676094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9996F9E-4BD5-33AA-2DC9-1DD9796AC6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7825DF-A449-494F-B1E0-F61814E72960}" type="slidenum">
              <a:rPr lang="en-US" smtClean="0"/>
              <a:t>‹#›</a:t>
            </a:fld>
            <a:endParaRPr lang="en-US"/>
          </a:p>
        </p:txBody>
      </p:sp>
    </p:spTree>
    <p:extLst>
      <p:ext uri="{BB962C8B-B14F-4D97-AF65-F5344CB8AC3E}">
        <p14:creationId xmlns:p14="http://schemas.microsoft.com/office/powerpoint/2010/main" val="676765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0" y="1"/>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0DEF90-0B79-A1C5-2A03-EE2D2A287665}"/>
              </a:ext>
            </a:extLst>
          </p:cNvPr>
          <p:cNvSpPr>
            <a:spLocks noGrp="1"/>
          </p:cNvSpPr>
          <p:nvPr>
            <p:ph type="title"/>
          </p:nvPr>
        </p:nvSpPr>
        <p:spPr>
          <a:xfrm>
            <a:off x="838200" y="365126"/>
            <a:ext cx="10515600" cy="1299250"/>
          </a:xfrm>
        </p:spPr>
        <p:txBody>
          <a:bodyPr/>
          <a:lstStyle/>
          <a:p>
            <a:r>
              <a:rPr lang="en-US" dirty="0">
                <a:latin typeface="Century Schoolbook" panose="02040604050505020304" pitchFamily="18" charset="0"/>
              </a:rPr>
              <a:t>Fish Go To School? </a:t>
            </a:r>
            <a:br>
              <a:rPr lang="en-US" dirty="0">
                <a:latin typeface="Century Schoolbook" panose="02040604050505020304" pitchFamily="18" charset="0"/>
              </a:rPr>
            </a:br>
            <a:r>
              <a:rPr lang="en-US" sz="2000" dirty="0">
                <a:latin typeface="Century Schoolbook" panose="02040604050505020304" pitchFamily="18" charset="0"/>
              </a:rPr>
              <a:t>An ADI Unit Plan</a:t>
            </a:r>
            <a:endParaRPr lang="en-US" dirty="0">
              <a:latin typeface="Century Schoolbook" panose="02040604050505020304" pitchFamily="18" charset="0"/>
            </a:endParaRPr>
          </a:p>
        </p:txBody>
      </p:sp>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200" y="1664376"/>
            <a:ext cx="7206343" cy="3508375"/>
          </a:xfrm>
        </p:spPr>
        <p:txBody>
          <a:bodyPr/>
          <a:lstStyle/>
          <a:p>
            <a:r>
              <a:rPr lang="en-US" dirty="0">
                <a:latin typeface="Corbel" panose="020B0503020204020204" pitchFamily="34" charset="0"/>
              </a:rPr>
              <a:t>A lesson plan with multiple components</a:t>
            </a:r>
          </a:p>
          <a:p>
            <a:r>
              <a:rPr lang="en-US" dirty="0">
                <a:latin typeface="Corbel" panose="020B0503020204020204" pitchFamily="34" charset="0"/>
              </a:rPr>
              <a:t>Built on ADI framework</a:t>
            </a:r>
          </a:p>
        </p:txBody>
      </p:sp>
      <p:sp>
        <p:nvSpPr>
          <p:cNvPr id="6" name="TextBox 5">
            <a:extLst>
              <a:ext uri="{FF2B5EF4-FFF2-40B4-BE49-F238E27FC236}">
                <a16:creationId xmlns:a16="http://schemas.microsoft.com/office/drawing/2014/main" id="{05C232DC-B365-8536-ABDF-1B2550284A99}"/>
              </a:ext>
            </a:extLst>
          </p:cNvPr>
          <p:cNvSpPr txBox="1"/>
          <p:nvPr/>
        </p:nvSpPr>
        <p:spPr>
          <a:xfrm>
            <a:off x="9405257" y="6050419"/>
            <a:ext cx="1948543" cy="646331"/>
          </a:xfrm>
          <a:prstGeom prst="rect">
            <a:avLst/>
          </a:prstGeom>
          <a:noFill/>
        </p:spPr>
        <p:txBody>
          <a:bodyPr wrap="square" rtlCol="0">
            <a:spAutoFit/>
          </a:bodyPr>
          <a:lstStyle/>
          <a:p>
            <a:pPr algn="ctr"/>
            <a:r>
              <a:rPr lang="en-US" dirty="0"/>
              <a:t>Fish Go To School </a:t>
            </a:r>
          </a:p>
          <a:p>
            <a:pPr algn="ctr"/>
            <a:r>
              <a:rPr lang="en-US" dirty="0"/>
              <a:t>Shared Folder</a:t>
            </a:r>
          </a:p>
        </p:txBody>
      </p:sp>
      <p:pic>
        <p:nvPicPr>
          <p:cNvPr id="7" name="Picture 6">
            <a:extLst>
              <a:ext uri="{FF2B5EF4-FFF2-40B4-BE49-F238E27FC236}">
                <a16:creationId xmlns:a16="http://schemas.microsoft.com/office/drawing/2014/main" id="{0179B239-16B5-0AEF-AE98-5F754111BA3C}"/>
              </a:ext>
            </a:extLst>
          </p:cNvPr>
          <p:cNvPicPr>
            <a:picLocks noChangeAspect="1"/>
          </p:cNvPicPr>
          <p:nvPr/>
        </p:nvPicPr>
        <p:blipFill>
          <a:blip r:embed="rId3"/>
          <a:stretch>
            <a:fillRect/>
          </a:stretch>
        </p:blipFill>
        <p:spPr>
          <a:xfrm>
            <a:off x="9446342" y="427945"/>
            <a:ext cx="1907458" cy="1907458"/>
          </a:xfrm>
          <a:prstGeom prst="rect">
            <a:avLst/>
          </a:prstGeom>
        </p:spPr>
      </p:pic>
      <p:pic>
        <p:nvPicPr>
          <p:cNvPr id="8" name="Picture 7">
            <a:extLst>
              <a:ext uri="{FF2B5EF4-FFF2-40B4-BE49-F238E27FC236}">
                <a16:creationId xmlns:a16="http://schemas.microsoft.com/office/drawing/2014/main" id="{E5BF52B1-18AE-0A5C-E183-41D9B8FEAF38}"/>
              </a:ext>
            </a:extLst>
          </p:cNvPr>
          <p:cNvPicPr>
            <a:picLocks noChangeAspect="1"/>
          </p:cNvPicPr>
          <p:nvPr/>
        </p:nvPicPr>
        <p:blipFill>
          <a:blip r:embed="rId4"/>
          <a:stretch>
            <a:fillRect/>
          </a:stretch>
        </p:blipFill>
        <p:spPr>
          <a:xfrm>
            <a:off x="2159576" y="2946828"/>
            <a:ext cx="4894119" cy="3911171"/>
          </a:xfrm>
          <a:prstGeom prst="rect">
            <a:avLst/>
          </a:prstGeom>
        </p:spPr>
      </p:pic>
      <p:pic>
        <p:nvPicPr>
          <p:cNvPr id="10" name="Picture 9">
            <a:extLst>
              <a:ext uri="{FF2B5EF4-FFF2-40B4-BE49-F238E27FC236}">
                <a16:creationId xmlns:a16="http://schemas.microsoft.com/office/drawing/2014/main" id="{ED2AB6A6-01B2-B35B-CA62-24ED8863DBBB}"/>
              </a:ext>
            </a:extLst>
          </p:cNvPr>
          <p:cNvPicPr>
            <a:picLocks noChangeAspect="1"/>
          </p:cNvPicPr>
          <p:nvPr/>
        </p:nvPicPr>
        <p:blipFill>
          <a:blip r:embed="rId5"/>
          <a:stretch>
            <a:fillRect/>
          </a:stretch>
        </p:blipFill>
        <p:spPr>
          <a:xfrm>
            <a:off x="8882743" y="2946828"/>
            <a:ext cx="2895600" cy="2895600"/>
          </a:xfrm>
          <a:prstGeom prst="rect">
            <a:avLst/>
          </a:prstGeom>
        </p:spPr>
      </p:pic>
    </p:spTree>
    <p:extLst>
      <p:ext uri="{BB962C8B-B14F-4D97-AF65-F5344CB8AC3E}">
        <p14:creationId xmlns:p14="http://schemas.microsoft.com/office/powerpoint/2010/main" val="35375349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200" y="2343149"/>
            <a:ext cx="4831080" cy="3833813"/>
          </a:xfrm>
        </p:spPr>
        <p:txBody>
          <a:bodyPr>
            <a:normAutofit/>
          </a:bodyPr>
          <a:lstStyle/>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How could you improve how you did the investigation?</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What sources of error or variation?</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E442049-ACDB-4D7E-8EE0-B1884564E08E}"/>
              </a:ext>
            </a:extLst>
          </p:cNvPr>
          <p:cNvGrpSpPr/>
          <p:nvPr/>
        </p:nvGrpSpPr>
        <p:grpSpPr>
          <a:xfrm>
            <a:off x="838200" y="1636315"/>
            <a:ext cx="5379084" cy="339725"/>
            <a:chOff x="2" y="0"/>
            <a:chExt cx="5380176" cy="339725"/>
          </a:xfrm>
        </p:grpSpPr>
        <p:grpSp>
          <p:nvGrpSpPr>
            <p:cNvPr id="6" name="Group 5">
              <a:extLst>
                <a:ext uri="{FF2B5EF4-FFF2-40B4-BE49-F238E27FC236}">
                  <a16:creationId xmlns:a16="http://schemas.microsoft.com/office/drawing/2014/main" id="{352E24EF-4885-3F0D-2F9E-69A24894BCF6}"/>
                </a:ext>
              </a:extLst>
            </p:cNvPr>
            <p:cNvGrpSpPr/>
            <p:nvPr/>
          </p:nvGrpSpPr>
          <p:grpSpPr>
            <a:xfrm>
              <a:off x="2" y="0"/>
              <a:ext cx="2162614" cy="339725"/>
              <a:chOff x="2" y="0"/>
              <a:chExt cx="2162614" cy="339725"/>
            </a:xfrm>
          </p:grpSpPr>
          <p:sp>
            <p:nvSpPr>
              <p:cNvPr id="8" name="Snip Diagonal Corner Rectangle 7">
                <a:extLst>
                  <a:ext uri="{FF2B5EF4-FFF2-40B4-BE49-F238E27FC236}">
                    <a16:creationId xmlns:a16="http://schemas.microsoft.com/office/drawing/2014/main" id="{7DD1B64D-33A5-3027-F5F2-CF98A040ED40}"/>
                  </a:ext>
                </a:extLst>
              </p:cNvPr>
              <p:cNvSpPr/>
              <p:nvPr/>
            </p:nvSpPr>
            <p:spPr>
              <a:xfrm>
                <a:off x="2" y="0"/>
                <a:ext cx="2162614" cy="339725"/>
              </a:xfrm>
              <a:prstGeom prst="snip2Diag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3">
                <a:extLst>
                  <a:ext uri="{FF2B5EF4-FFF2-40B4-BE49-F238E27FC236}">
                    <a16:creationId xmlns:a16="http://schemas.microsoft.com/office/drawing/2014/main" id="{E75126E6-895B-DC23-3375-FCF3418E1053}"/>
                  </a:ext>
                </a:extLst>
              </p:cNvPr>
              <p:cNvSpPr txBox="1"/>
              <p:nvPr/>
            </p:nvSpPr>
            <p:spPr>
              <a:xfrm>
                <a:off x="63780" y="0"/>
                <a:ext cx="1860663"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STAGE 6:  Reflect</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7" name="Straight Connector 6">
              <a:extLst>
                <a:ext uri="{FF2B5EF4-FFF2-40B4-BE49-F238E27FC236}">
                  <a16:creationId xmlns:a16="http://schemas.microsoft.com/office/drawing/2014/main" id="{A9359B0F-2B1E-38D8-847B-581DBC26D882}"/>
                </a:ext>
              </a:extLst>
            </p:cNvPr>
            <p:cNvCxnSpPr/>
            <p:nvPr/>
          </p:nvCxnSpPr>
          <p:spPr>
            <a:xfrm>
              <a:off x="1477926" y="321044"/>
              <a:ext cx="3902252" cy="0"/>
            </a:xfrm>
            <a:prstGeom prst="line">
              <a:avLst/>
            </a:prstGeom>
            <a:solidFill>
              <a:schemeClr val="accent2">
                <a:lumMod val="75000"/>
              </a:schemeClr>
            </a:solidFill>
            <a:ln w="34925">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3074" name="Picture 2" descr="The Beginning of My Journey – Hilary Prosser">
            <a:extLst>
              <a:ext uri="{FF2B5EF4-FFF2-40B4-BE49-F238E27FC236}">
                <a16:creationId xmlns:a16="http://schemas.microsoft.com/office/drawing/2014/main" id="{E15DBE95-095F-AFEA-5C76-C19744BF50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6341" y="2343149"/>
            <a:ext cx="6815659" cy="3833808"/>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1AA734AC-C47C-7586-64F8-B3EDAAFC349C}"/>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pic>
        <p:nvPicPr>
          <p:cNvPr id="13" name="Picture 12">
            <a:extLst>
              <a:ext uri="{FF2B5EF4-FFF2-40B4-BE49-F238E27FC236}">
                <a16:creationId xmlns:a16="http://schemas.microsoft.com/office/drawing/2014/main" id="{8F9CED9C-E8E4-D02A-4808-B769DD1F4B5D}"/>
              </a:ext>
            </a:extLst>
          </p:cNvPr>
          <p:cNvPicPr>
            <a:picLocks noChangeAspect="1"/>
          </p:cNvPicPr>
          <p:nvPr/>
        </p:nvPicPr>
        <p:blipFill>
          <a:blip r:embed="rId4"/>
          <a:stretch>
            <a:fillRect/>
          </a:stretch>
        </p:blipFill>
        <p:spPr>
          <a:xfrm>
            <a:off x="5765296" y="453406"/>
            <a:ext cx="1178117" cy="1178117"/>
          </a:xfrm>
          <a:prstGeom prst="rect">
            <a:avLst/>
          </a:prstGeom>
        </p:spPr>
      </p:pic>
    </p:spTree>
    <p:extLst>
      <p:ext uri="{BB962C8B-B14F-4D97-AF65-F5344CB8AC3E}">
        <p14:creationId xmlns:p14="http://schemas.microsoft.com/office/powerpoint/2010/main" val="3447013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200" y="2225675"/>
            <a:ext cx="10515600" cy="4032250"/>
          </a:xfrm>
        </p:spPr>
        <p:txBody>
          <a:bodyPr>
            <a:normAutofit/>
          </a:bodyPr>
          <a:lstStyle/>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Use the template in your Student Packet to plan and write your report.</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Arial" panose="020B0604020202020204" pitchFamily="34" charset="0"/>
              </a:rPr>
              <a:t>Then share that report with THREE peers to get feedback on the “Report Peer Review Guide”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Use the feedback to REVISE your report!</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Then turn in the Report and your Peer Review Guide. The teacher will</a:t>
            </a:r>
            <a:r>
              <a:rPr lang="en-US" dirty="0">
                <a:latin typeface="Calibri" panose="020F0502020204030204" pitchFamily="34" charset="0"/>
                <a:ea typeface="Calibri" panose="020F0502020204030204" pitchFamily="34" charset="0"/>
                <a:cs typeface="Arial" panose="020B0604020202020204" pitchFamily="34" charset="0"/>
              </a:rPr>
              <a:t> score the report using the rubric in the Peer Review Guide.</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21F14234-4367-F0E6-0116-6E5FCA0ADDE4}"/>
              </a:ext>
            </a:extLst>
          </p:cNvPr>
          <p:cNvGrpSpPr/>
          <p:nvPr/>
        </p:nvGrpSpPr>
        <p:grpSpPr>
          <a:xfrm>
            <a:off x="838200" y="1520825"/>
            <a:ext cx="5379086" cy="339725"/>
            <a:chOff x="2" y="0"/>
            <a:chExt cx="5380176" cy="339725"/>
          </a:xfrm>
        </p:grpSpPr>
        <p:grpSp>
          <p:nvGrpSpPr>
            <p:cNvPr id="6" name="Group 5">
              <a:extLst>
                <a:ext uri="{FF2B5EF4-FFF2-40B4-BE49-F238E27FC236}">
                  <a16:creationId xmlns:a16="http://schemas.microsoft.com/office/drawing/2014/main" id="{62D3F0EB-AF2B-F402-F36C-C91B1B15347D}"/>
                </a:ext>
              </a:extLst>
            </p:cNvPr>
            <p:cNvGrpSpPr/>
            <p:nvPr/>
          </p:nvGrpSpPr>
          <p:grpSpPr>
            <a:xfrm>
              <a:off x="2" y="0"/>
              <a:ext cx="2867606" cy="339725"/>
              <a:chOff x="2" y="0"/>
              <a:chExt cx="2867606" cy="339725"/>
            </a:xfrm>
          </p:grpSpPr>
          <p:sp>
            <p:nvSpPr>
              <p:cNvPr id="8" name="Snip Diagonal Corner Rectangle 7">
                <a:extLst>
                  <a:ext uri="{FF2B5EF4-FFF2-40B4-BE49-F238E27FC236}">
                    <a16:creationId xmlns:a16="http://schemas.microsoft.com/office/drawing/2014/main" id="{870165F1-7568-8F85-5E35-1CEFED031812}"/>
                  </a:ext>
                </a:extLst>
              </p:cNvPr>
              <p:cNvSpPr/>
              <p:nvPr/>
            </p:nvSpPr>
            <p:spPr>
              <a:xfrm>
                <a:off x="2" y="0"/>
                <a:ext cx="2867606" cy="339725"/>
              </a:xfrm>
              <a:prstGeom prst="snip2Diag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3">
                <a:extLst>
                  <a:ext uri="{FF2B5EF4-FFF2-40B4-BE49-F238E27FC236}">
                    <a16:creationId xmlns:a16="http://schemas.microsoft.com/office/drawing/2014/main" id="{D9CECD86-21E1-90C4-E3CD-A680F548EF18}"/>
                  </a:ext>
                </a:extLst>
              </p:cNvPr>
              <p:cNvSpPr txBox="1"/>
              <p:nvPr/>
            </p:nvSpPr>
            <p:spPr>
              <a:xfrm>
                <a:off x="63780" y="0"/>
                <a:ext cx="2803828"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STAGE 7:  Create a Report</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7" name="Straight Connector 6">
              <a:extLst>
                <a:ext uri="{FF2B5EF4-FFF2-40B4-BE49-F238E27FC236}">
                  <a16:creationId xmlns:a16="http://schemas.microsoft.com/office/drawing/2014/main" id="{2889A1DB-846E-7565-AED4-B38BF0EDD533}"/>
                </a:ext>
              </a:extLst>
            </p:cNvPr>
            <p:cNvCxnSpPr/>
            <p:nvPr/>
          </p:nvCxnSpPr>
          <p:spPr>
            <a:xfrm>
              <a:off x="1477926" y="321044"/>
              <a:ext cx="3902252" cy="0"/>
            </a:xfrm>
            <a:prstGeom prst="line">
              <a:avLst/>
            </a:prstGeom>
            <a:solidFill>
              <a:schemeClr val="accent2">
                <a:lumMod val="75000"/>
              </a:schemeClr>
            </a:solidFill>
            <a:ln w="349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2" name="Title 1">
            <a:extLst>
              <a:ext uri="{FF2B5EF4-FFF2-40B4-BE49-F238E27FC236}">
                <a16:creationId xmlns:a16="http://schemas.microsoft.com/office/drawing/2014/main" id="{B9C8FEA4-B001-C2C3-4524-1D103C3B9C31}"/>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pic>
        <p:nvPicPr>
          <p:cNvPr id="13" name="Picture 12">
            <a:extLst>
              <a:ext uri="{FF2B5EF4-FFF2-40B4-BE49-F238E27FC236}">
                <a16:creationId xmlns:a16="http://schemas.microsoft.com/office/drawing/2014/main" id="{0625305E-0459-4079-BB1A-ADC2D80611B6}"/>
              </a:ext>
            </a:extLst>
          </p:cNvPr>
          <p:cNvPicPr>
            <a:picLocks noChangeAspect="1"/>
          </p:cNvPicPr>
          <p:nvPr/>
        </p:nvPicPr>
        <p:blipFill>
          <a:blip r:embed="rId3"/>
          <a:stretch>
            <a:fillRect/>
          </a:stretch>
        </p:blipFill>
        <p:spPr>
          <a:xfrm>
            <a:off x="5765296" y="453406"/>
            <a:ext cx="1178117" cy="1178117"/>
          </a:xfrm>
          <a:prstGeom prst="rect">
            <a:avLst/>
          </a:prstGeom>
        </p:spPr>
      </p:pic>
    </p:spTree>
    <p:extLst>
      <p:ext uri="{BB962C8B-B14F-4D97-AF65-F5344CB8AC3E}">
        <p14:creationId xmlns:p14="http://schemas.microsoft.com/office/powerpoint/2010/main" val="6293102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0" y="1"/>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0DEF90-0B79-A1C5-2A03-EE2D2A287665}"/>
              </a:ext>
            </a:extLst>
          </p:cNvPr>
          <p:cNvSpPr>
            <a:spLocks noGrp="1"/>
          </p:cNvSpPr>
          <p:nvPr>
            <p:ph type="title"/>
          </p:nvPr>
        </p:nvSpPr>
        <p:spPr/>
        <p:txBody>
          <a:bodyPr/>
          <a:lstStyle/>
          <a:p>
            <a:r>
              <a:rPr lang="en-US" dirty="0">
                <a:latin typeface="Century Schoolbook" panose="02040604050505020304" pitchFamily="18" charset="0"/>
              </a:rPr>
              <a:t>Find more digital learning resources at</a:t>
            </a:r>
          </a:p>
        </p:txBody>
      </p:sp>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625021" y="5986702"/>
            <a:ext cx="8290014" cy="448696"/>
          </a:xfrm>
        </p:spPr>
        <p:txBody>
          <a:bodyPr>
            <a:normAutofit lnSpcReduction="10000"/>
          </a:bodyPr>
          <a:lstStyle/>
          <a:p>
            <a:pPr marL="0" indent="0" algn="ctr">
              <a:buNone/>
            </a:pPr>
            <a:r>
              <a:rPr lang="en-US" b="1" dirty="0">
                <a:solidFill>
                  <a:schemeClr val="accent1"/>
                </a:solidFill>
                <a:latin typeface="Corbel" panose="020B0503020204020204" pitchFamily="34" charset="0"/>
              </a:rPr>
              <a:t>https://</a:t>
            </a:r>
            <a:r>
              <a:rPr lang="en-US" b="1" dirty="0" err="1">
                <a:solidFill>
                  <a:schemeClr val="accent1"/>
                </a:solidFill>
                <a:latin typeface="Corbel" panose="020B0503020204020204" pitchFamily="34" charset="0"/>
              </a:rPr>
              <a:t>strides.bsu.edu</a:t>
            </a:r>
            <a:endParaRPr lang="en-US" b="1" dirty="0">
              <a:solidFill>
                <a:schemeClr val="accent1"/>
              </a:solidFill>
              <a:latin typeface="Corbel" panose="020B0503020204020204" pitchFamily="34" charset="0"/>
            </a:endParaRPr>
          </a:p>
        </p:txBody>
      </p:sp>
      <p:sp>
        <p:nvSpPr>
          <p:cNvPr id="7" name="TextBox 6">
            <a:extLst>
              <a:ext uri="{FF2B5EF4-FFF2-40B4-BE49-F238E27FC236}">
                <a16:creationId xmlns:a16="http://schemas.microsoft.com/office/drawing/2014/main" id="{389247B1-7B76-AEED-2B2A-CE42258C9422}"/>
              </a:ext>
            </a:extLst>
          </p:cNvPr>
          <p:cNvSpPr txBox="1"/>
          <p:nvPr/>
        </p:nvSpPr>
        <p:spPr>
          <a:xfrm>
            <a:off x="9217478" y="6148150"/>
            <a:ext cx="2349499" cy="369332"/>
          </a:xfrm>
          <a:prstGeom prst="rect">
            <a:avLst/>
          </a:prstGeom>
          <a:noFill/>
        </p:spPr>
        <p:txBody>
          <a:bodyPr wrap="square" rtlCol="0">
            <a:spAutoFit/>
          </a:bodyPr>
          <a:lstStyle/>
          <a:p>
            <a:pPr algn="ctr"/>
            <a:r>
              <a:rPr lang="en-US" dirty="0" err="1"/>
              <a:t>STRIDeS</a:t>
            </a:r>
            <a:r>
              <a:rPr lang="en-US" dirty="0"/>
              <a:t> Project</a:t>
            </a:r>
          </a:p>
        </p:txBody>
      </p:sp>
      <p:pic>
        <p:nvPicPr>
          <p:cNvPr id="9" name="Picture 8">
            <a:extLst>
              <a:ext uri="{FF2B5EF4-FFF2-40B4-BE49-F238E27FC236}">
                <a16:creationId xmlns:a16="http://schemas.microsoft.com/office/drawing/2014/main" id="{6F8526B3-99D1-8B93-22B9-305F0A0945FF}"/>
              </a:ext>
            </a:extLst>
          </p:cNvPr>
          <p:cNvPicPr>
            <a:picLocks noChangeAspect="1"/>
          </p:cNvPicPr>
          <p:nvPr/>
        </p:nvPicPr>
        <p:blipFill>
          <a:blip r:embed="rId3"/>
          <a:stretch>
            <a:fillRect/>
          </a:stretch>
        </p:blipFill>
        <p:spPr>
          <a:xfrm>
            <a:off x="9362003" y="3950892"/>
            <a:ext cx="2060448" cy="2060448"/>
          </a:xfrm>
          <a:prstGeom prst="rect">
            <a:avLst/>
          </a:prstGeom>
        </p:spPr>
      </p:pic>
      <p:pic>
        <p:nvPicPr>
          <p:cNvPr id="6" name="Picture 5">
            <a:extLst>
              <a:ext uri="{FF2B5EF4-FFF2-40B4-BE49-F238E27FC236}">
                <a16:creationId xmlns:a16="http://schemas.microsoft.com/office/drawing/2014/main" id="{E620C147-026B-0F20-190C-81D299C534C6}"/>
              </a:ext>
            </a:extLst>
          </p:cNvPr>
          <p:cNvPicPr>
            <a:picLocks noChangeAspect="1"/>
          </p:cNvPicPr>
          <p:nvPr/>
        </p:nvPicPr>
        <p:blipFill>
          <a:blip r:embed="rId4"/>
          <a:stretch>
            <a:fillRect/>
          </a:stretch>
        </p:blipFill>
        <p:spPr>
          <a:xfrm>
            <a:off x="1100013" y="2224088"/>
            <a:ext cx="7815022" cy="2864069"/>
          </a:xfrm>
          <a:prstGeom prst="rect">
            <a:avLst/>
          </a:prstGeom>
        </p:spPr>
      </p:pic>
    </p:spTree>
    <p:extLst>
      <p:ext uri="{BB962C8B-B14F-4D97-AF65-F5344CB8AC3E}">
        <p14:creationId xmlns:p14="http://schemas.microsoft.com/office/powerpoint/2010/main" val="200983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21234"/>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199" y="2124813"/>
            <a:ext cx="10515600" cy="3945783"/>
          </a:xfrm>
        </p:spPr>
        <p:txBody>
          <a:bodyPr/>
          <a:lstStyle/>
          <a:p>
            <a:pPr marL="0" indent="0">
              <a:buNone/>
            </a:pPr>
            <a:r>
              <a:rPr lang="en-US" sz="2400" i="1" dirty="0"/>
              <a:t>See page 1 of the Student Packet and use the handout </a:t>
            </a:r>
            <a:br>
              <a:rPr lang="en-US" sz="2400" i="1" dirty="0"/>
            </a:br>
            <a:r>
              <a:rPr lang="en-US" sz="2400" i="1" dirty="0"/>
              <a:t>to record your ideas.</a:t>
            </a:r>
          </a:p>
          <a:p>
            <a:pPr marL="0" marR="0" indent="0">
              <a:spcBef>
                <a:spcPts val="0"/>
              </a:spcBef>
              <a:spcAft>
                <a:spcPts val="0"/>
              </a:spcAft>
              <a:buNone/>
            </a:pP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400" dirty="0">
                <a:latin typeface="Calibri" panose="020F0502020204030204" pitchFamily="34" charset="0"/>
                <a:ea typeface="Calibri" panose="020F0502020204030204" pitchFamily="34" charset="0"/>
                <a:cs typeface="Arial" panose="020B0604020202020204" pitchFamily="34" charset="0"/>
              </a:rPr>
              <a:t>Stage 1, part 1</a:t>
            </a:r>
          </a:p>
          <a:p>
            <a:pPr marL="0" marR="0" indent="0">
              <a:spcBef>
                <a:spcPts val="0"/>
              </a:spcBef>
              <a:spcAft>
                <a:spcPts val="0"/>
              </a:spcAft>
              <a:buNone/>
            </a:pPr>
            <a:endParaRPr lang="en-US" sz="2400"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Fish can sense things in their environment by smell. Chemicals given off by other fish float around in the water, and other fish use those chemicals to know what is going on around them. What would be important for a fish to sense their environment? Write down some initial ideas before you watch the video.</a:t>
            </a:r>
          </a:p>
          <a:p>
            <a:pPr marL="0" marR="0" indent="0">
              <a:spcBef>
                <a:spcPts val="0"/>
              </a:spcBef>
              <a:spcAft>
                <a:spcPts val="0"/>
              </a:spcAft>
              <a:buNone/>
            </a:pPr>
            <a:endParaRPr lang="en-US" sz="24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400" dirty="0">
                <a:effectLst/>
                <a:latin typeface="Calibri" panose="020F0502020204030204" pitchFamily="34" charset="0"/>
                <a:ea typeface="Calibri" panose="020F0502020204030204" pitchFamily="34" charset="0"/>
                <a:cs typeface="Arial" panose="020B0604020202020204" pitchFamily="34" charset="0"/>
              </a:rPr>
              <a:t>After you record your initial ideas, Click to view Video #1.</a:t>
            </a:r>
          </a:p>
        </p:txBody>
      </p:sp>
      <p:sp>
        <p:nvSpPr>
          <p:cNvPr id="6" name="TextBox 5">
            <a:extLst>
              <a:ext uri="{FF2B5EF4-FFF2-40B4-BE49-F238E27FC236}">
                <a16:creationId xmlns:a16="http://schemas.microsoft.com/office/drawing/2014/main" id="{7E014FE4-4768-2FFC-4B87-94D737BA7FA7}"/>
              </a:ext>
            </a:extLst>
          </p:cNvPr>
          <p:cNvSpPr txBox="1"/>
          <p:nvPr/>
        </p:nvSpPr>
        <p:spPr>
          <a:xfrm>
            <a:off x="2633354" y="6002632"/>
            <a:ext cx="5064231" cy="461665"/>
          </a:xfrm>
          <a:prstGeom prst="rect">
            <a:avLst/>
          </a:prstGeom>
          <a:noFill/>
        </p:spPr>
        <p:txBody>
          <a:bodyPr wrap="square">
            <a:spAutoFit/>
          </a:bodyPr>
          <a:lstStyle/>
          <a:p>
            <a:pPr algn="ctr"/>
            <a:r>
              <a:rPr lang="en-US" sz="2400" b="1" dirty="0">
                <a:solidFill>
                  <a:srgbClr val="065FD5"/>
                </a:solidFill>
                <a:effectLst/>
                <a:latin typeface="Helvetica" pitchFamily="2" charset="0"/>
              </a:rPr>
              <a:t>https://</a:t>
            </a:r>
            <a:r>
              <a:rPr lang="en-US" sz="2400" b="1" dirty="0" err="1">
                <a:solidFill>
                  <a:srgbClr val="065FD5"/>
                </a:solidFill>
                <a:effectLst/>
                <a:latin typeface="Helvetica" pitchFamily="2" charset="0"/>
              </a:rPr>
              <a:t>youtu.be</a:t>
            </a:r>
            <a:r>
              <a:rPr lang="en-US" sz="2400" b="1" dirty="0">
                <a:solidFill>
                  <a:srgbClr val="065FD5"/>
                </a:solidFill>
                <a:effectLst/>
                <a:latin typeface="Helvetica" pitchFamily="2" charset="0"/>
              </a:rPr>
              <a:t>/oMJ01ugKRU0</a:t>
            </a:r>
          </a:p>
        </p:txBody>
      </p:sp>
      <p:grpSp>
        <p:nvGrpSpPr>
          <p:cNvPr id="11" name="Group 10">
            <a:extLst>
              <a:ext uri="{FF2B5EF4-FFF2-40B4-BE49-F238E27FC236}">
                <a16:creationId xmlns:a16="http://schemas.microsoft.com/office/drawing/2014/main" id="{1BB75918-0FEF-6782-1CD4-FEA45E05E81B}"/>
              </a:ext>
            </a:extLst>
          </p:cNvPr>
          <p:cNvGrpSpPr/>
          <p:nvPr/>
        </p:nvGrpSpPr>
        <p:grpSpPr>
          <a:xfrm>
            <a:off x="838199" y="1693063"/>
            <a:ext cx="5379719" cy="375285"/>
            <a:chOff x="-1" y="-35560"/>
            <a:chExt cx="5380179" cy="375285"/>
          </a:xfrm>
        </p:grpSpPr>
        <p:grpSp>
          <p:nvGrpSpPr>
            <p:cNvPr id="12" name="Group 11">
              <a:extLst>
                <a:ext uri="{FF2B5EF4-FFF2-40B4-BE49-F238E27FC236}">
                  <a16:creationId xmlns:a16="http://schemas.microsoft.com/office/drawing/2014/main" id="{AB1A9CE5-DF47-42A0-FD4D-D77FAFE897FE}"/>
                </a:ext>
              </a:extLst>
            </p:cNvPr>
            <p:cNvGrpSpPr/>
            <p:nvPr/>
          </p:nvGrpSpPr>
          <p:grpSpPr>
            <a:xfrm>
              <a:off x="-1" y="-35560"/>
              <a:ext cx="2446436" cy="375285"/>
              <a:chOff x="-1" y="-35560"/>
              <a:chExt cx="2446436" cy="375285"/>
            </a:xfrm>
          </p:grpSpPr>
          <p:sp>
            <p:nvSpPr>
              <p:cNvPr id="14" name="Snip Diagonal Corner Rectangle 13">
                <a:extLst>
                  <a:ext uri="{FF2B5EF4-FFF2-40B4-BE49-F238E27FC236}">
                    <a16:creationId xmlns:a16="http://schemas.microsoft.com/office/drawing/2014/main" id="{73438B17-31A0-686F-29EA-6F67ED403BAA}"/>
                  </a:ext>
                </a:extLst>
              </p:cNvPr>
              <p:cNvSpPr/>
              <p:nvPr/>
            </p:nvSpPr>
            <p:spPr>
              <a:xfrm>
                <a:off x="-1" y="0"/>
                <a:ext cx="2446227" cy="339725"/>
              </a:xfrm>
              <a:prstGeom prst="snip2Diag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3">
                <a:extLst>
                  <a:ext uri="{FF2B5EF4-FFF2-40B4-BE49-F238E27FC236}">
                    <a16:creationId xmlns:a16="http://schemas.microsoft.com/office/drawing/2014/main" id="{88CD3D4E-2D2D-9D25-3ABE-CE0B4442D24E}"/>
                  </a:ext>
                </a:extLst>
              </p:cNvPr>
              <p:cNvSpPr txBox="1"/>
              <p:nvPr/>
            </p:nvSpPr>
            <p:spPr>
              <a:xfrm>
                <a:off x="71796" y="-35560"/>
                <a:ext cx="2374639"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STAGE 1: Task – Part 1</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Arial" panose="020B0604020202020204" pitchFamily="34" charset="0"/>
                  </a:rPr>
                  <a:t> </a:t>
                </a:r>
              </a:p>
            </p:txBody>
          </p:sp>
        </p:grpSp>
        <p:cxnSp>
          <p:nvCxnSpPr>
            <p:cNvPr id="13" name="Straight Connector 12">
              <a:extLst>
                <a:ext uri="{FF2B5EF4-FFF2-40B4-BE49-F238E27FC236}">
                  <a16:creationId xmlns:a16="http://schemas.microsoft.com/office/drawing/2014/main" id="{8FD54E21-9CD5-9888-0BCF-15744F953037}"/>
                </a:ext>
              </a:extLst>
            </p:cNvPr>
            <p:cNvCxnSpPr/>
            <p:nvPr/>
          </p:nvCxnSpPr>
          <p:spPr>
            <a:xfrm>
              <a:off x="1477926" y="321044"/>
              <a:ext cx="3902252"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7A30FC2A-832D-544A-5FE2-518A5ED82A1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60000"/>
                    </a14:imgEffect>
                    <a14:imgEffect>
                      <a14:brightnessContrast bright="20000" contrast="6000"/>
                    </a14:imgEffect>
                  </a14:imgLayer>
                </a14:imgProps>
              </a:ext>
            </a:extLst>
          </a:blip>
          <a:stretch>
            <a:fillRect/>
          </a:stretch>
        </p:blipFill>
        <p:spPr>
          <a:xfrm>
            <a:off x="8266176" y="201530"/>
            <a:ext cx="3696970" cy="3387532"/>
          </a:xfrm>
          <a:prstGeom prst="rect">
            <a:avLst/>
          </a:prstGeom>
        </p:spPr>
      </p:pic>
      <p:sp>
        <p:nvSpPr>
          <p:cNvPr id="8" name="Title 1">
            <a:extLst>
              <a:ext uri="{FF2B5EF4-FFF2-40B4-BE49-F238E27FC236}">
                <a16:creationId xmlns:a16="http://schemas.microsoft.com/office/drawing/2014/main" id="{72DE655D-A8C7-151F-81D3-A2D67C384181}"/>
              </a:ext>
            </a:extLst>
          </p:cNvPr>
          <p:cNvSpPr txBox="1">
            <a:spLocks/>
          </p:cNvSpPr>
          <p:nvPr/>
        </p:nvSpPr>
        <p:spPr>
          <a:xfrm>
            <a:off x="813347" y="268851"/>
            <a:ext cx="10515600" cy="129925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accent1">
                    <a:lumMod val="75000"/>
                  </a:schemeClr>
                </a:solidFill>
                <a:latin typeface="Century Schoolbook" panose="02040604050505020304" pitchFamily="18" charset="0"/>
              </a:rPr>
              <a:t>Fish Go To School? </a:t>
            </a:r>
            <a:br>
              <a:rPr lang="en-US" dirty="0">
                <a:latin typeface="Century Schoolbook" panose="02040604050505020304" pitchFamily="18" charset="0"/>
              </a:rPr>
            </a:br>
            <a:r>
              <a:rPr lang="en-US" sz="2000" dirty="0">
                <a:latin typeface="Century Schoolbook" panose="02040604050505020304" pitchFamily="18" charset="0"/>
              </a:rPr>
              <a:t>An ADI Unit Plan</a:t>
            </a:r>
            <a:endParaRPr lang="en-US" dirty="0">
              <a:latin typeface="Century Schoolbook" panose="02040604050505020304" pitchFamily="18" charset="0"/>
            </a:endParaRPr>
          </a:p>
        </p:txBody>
      </p:sp>
      <p:pic>
        <p:nvPicPr>
          <p:cNvPr id="9" name="Picture 8">
            <a:extLst>
              <a:ext uri="{FF2B5EF4-FFF2-40B4-BE49-F238E27FC236}">
                <a16:creationId xmlns:a16="http://schemas.microsoft.com/office/drawing/2014/main" id="{D611A022-6AA2-13E1-49EB-2092F21BFE74}"/>
              </a:ext>
            </a:extLst>
          </p:cNvPr>
          <p:cNvPicPr>
            <a:picLocks noChangeAspect="1"/>
          </p:cNvPicPr>
          <p:nvPr/>
        </p:nvPicPr>
        <p:blipFill>
          <a:blip r:embed="rId5"/>
          <a:stretch>
            <a:fillRect/>
          </a:stretch>
        </p:blipFill>
        <p:spPr>
          <a:xfrm>
            <a:off x="6681385" y="212193"/>
            <a:ext cx="1178117" cy="1178117"/>
          </a:xfrm>
          <a:prstGeom prst="rect">
            <a:avLst/>
          </a:prstGeom>
        </p:spPr>
      </p:pic>
    </p:spTree>
    <p:extLst>
      <p:ext uri="{BB962C8B-B14F-4D97-AF65-F5344CB8AC3E}">
        <p14:creationId xmlns:p14="http://schemas.microsoft.com/office/powerpoint/2010/main" val="2578213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0" y="1"/>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B0DEF90-0B79-A1C5-2A03-EE2D2A287665}"/>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200" y="2354161"/>
            <a:ext cx="10515600" cy="3278390"/>
          </a:xfrm>
        </p:spPr>
        <p:txBody>
          <a:bodyPr/>
          <a:lstStyle/>
          <a:p>
            <a:pPr marL="0" indent="0">
              <a:buNone/>
            </a:pPr>
            <a:r>
              <a:rPr lang="en-US" dirty="0">
                <a:latin typeface="Corbel" panose="020B0503020204020204" pitchFamily="34" charset="0"/>
              </a:rPr>
              <a:t>Use the template to write down what you noticed and want to know more about.</a:t>
            </a:r>
          </a:p>
          <a:p>
            <a:pPr marL="0" indent="0">
              <a:buNone/>
            </a:pPr>
            <a:endParaRPr lang="en-US" dirty="0">
              <a:latin typeface="Corbel" panose="020B0503020204020204" pitchFamily="34" charset="0"/>
            </a:endParaRPr>
          </a:p>
          <a:p>
            <a:pPr marL="0" indent="0">
              <a:buNone/>
            </a:pPr>
            <a:endParaRPr lang="en-US" dirty="0">
              <a:latin typeface="Corbel" panose="020B0503020204020204" pitchFamily="34" charset="0"/>
            </a:endParaRPr>
          </a:p>
          <a:p>
            <a:pPr marL="0" indent="0">
              <a:buNone/>
            </a:pPr>
            <a:r>
              <a:rPr lang="en-US" dirty="0">
                <a:latin typeface="Corbel" panose="020B0503020204020204" pitchFamily="34" charset="0"/>
              </a:rPr>
              <a:t>When you’re done, view Video #2</a:t>
            </a:r>
          </a:p>
        </p:txBody>
      </p:sp>
      <p:sp>
        <p:nvSpPr>
          <p:cNvPr id="5" name="TextBox 4">
            <a:extLst>
              <a:ext uri="{FF2B5EF4-FFF2-40B4-BE49-F238E27FC236}">
                <a16:creationId xmlns:a16="http://schemas.microsoft.com/office/drawing/2014/main" id="{020A3D1F-FD29-F40A-7E2A-2A525773E346}"/>
              </a:ext>
            </a:extLst>
          </p:cNvPr>
          <p:cNvSpPr txBox="1"/>
          <p:nvPr/>
        </p:nvSpPr>
        <p:spPr>
          <a:xfrm>
            <a:off x="838200" y="5268034"/>
            <a:ext cx="4847705" cy="461665"/>
          </a:xfrm>
          <a:prstGeom prst="rect">
            <a:avLst/>
          </a:prstGeom>
          <a:noFill/>
        </p:spPr>
        <p:txBody>
          <a:bodyPr wrap="square">
            <a:spAutoFit/>
          </a:bodyPr>
          <a:lstStyle/>
          <a:p>
            <a:pPr algn="ctr"/>
            <a:r>
              <a:rPr lang="en-US" sz="2400" b="1" dirty="0">
                <a:solidFill>
                  <a:srgbClr val="065FD5"/>
                </a:solidFill>
                <a:effectLst/>
                <a:latin typeface="Helvetica" pitchFamily="2" charset="0"/>
              </a:rPr>
              <a:t>https://</a:t>
            </a:r>
            <a:r>
              <a:rPr lang="en-US" sz="2400" b="1" dirty="0" err="1">
                <a:solidFill>
                  <a:srgbClr val="065FD5"/>
                </a:solidFill>
                <a:effectLst/>
                <a:latin typeface="Helvetica" pitchFamily="2" charset="0"/>
              </a:rPr>
              <a:t>youtu.be</a:t>
            </a:r>
            <a:r>
              <a:rPr lang="en-US" sz="2400" b="1" dirty="0">
                <a:solidFill>
                  <a:srgbClr val="065FD5"/>
                </a:solidFill>
                <a:effectLst/>
                <a:latin typeface="Helvetica" pitchFamily="2" charset="0"/>
              </a:rPr>
              <a:t>/tgZTRq7W1cY</a:t>
            </a:r>
          </a:p>
        </p:txBody>
      </p:sp>
      <p:grpSp>
        <p:nvGrpSpPr>
          <p:cNvPr id="11" name="Group 10">
            <a:extLst>
              <a:ext uri="{FF2B5EF4-FFF2-40B4-BE49-F238E27FC236}">
                <a16:creationId xmlns:a16="http://schemas.microsoft.com/office/drawing/2014/main" id="{E93AFC67-25D6-F8D2-695D-369C164D2A1B}"/>
              </a:ext>
            </a:extLst>
          </p:cNvPr>
          <p:cNvGrpSpPr/>
          <p:nvPr/>
        </p:nvGrpSpPr>
        <p:grpSpPr>
          <a:xfrm>
            <a:off x="838201" y="1462089"/>
            <a:ext cx="6419850" cy="474046"/>
            <a:chOff x="-1" y="0"/>
            <a:chExt cx="5380179" cy="339725"/>
          </a:xfrm>
        </p:grpSpPr>
        <p:grpSp>
          <p:nvGrpSpPr>
            <p:cNvPr id="12" name="Group 11">
              <a:extLst>
                <a:ext uri="{FF2B5EF4-FFF2-40B4-BE49-F238E27FC236}">
                  <a16:creationId xmlns:a16="http://schemas.microsoft.com/office/drawing/2014/main" id="{29CAA35E-1E90-EA4B-80E0-DA6390B03113}"/>
                </a:ext>
              </a:extLst>
            </p:cNvPr>
            <p:cNvGrpSpPr/>
            <p:nvPr/>
          </p:nvGrpSpPr>
          <p:grpSpPr>
            <a:xfrm>
              <a:off x="-1" y="0"/>
              <a:ext cx="2446227" cy="339725"/>
              <a:chOff x="-1" y="0"/>
              <a:chExt cx="2446227" cy="339725"/>
            </a:xfrm>
          </p:grpSpPr>
          <p:sp>
            <p:nvSpPr>
              <p:cNvPr id="14" name="Snip Diagonal Corner Rectangle 13">
                <a:extLst>
                  <a:ext uri="{FF2B5EF4-FFF2-40B4-BE49-F238E27FC236}">
                    <a16:creationId xmlns:a16="http://schemas.microsoft.com/office/drawing/2014/main" id="{07D72BE6-679F-2B90-A719-8FD20573456C}"/>
                  </a:ext>
                </a:extLst>
              </p:cNvPr>
              <p:cNvSpPr/>
              <p:nvPr/>
            </p:nvSpPr>
            <p:spPr>
              <a:xfrm>
                <a:off x="-1" y="0"/>
                <a:ext cx="2446227" cy="339725"/>
              </a:xfrm>
              <a:prstGeom prst="snip2Diag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5" name="Text Box 3">
                <a:extLst>
                  <a:ext uri="{FF2B5EF4-FFF2-40B4-BE49-F238E27FC236}">
                    <a16:creationId xmlns:a16="http://schemas.microsoft.com/office/drawing/2014/main" id="{DE3455C2-08AD-8489-88DF-355DCA4E105D}"/>
                  </a:ext>
                </a:extLst>
              </p:cNvPr>
              <p:cNvSpPr txBox="1"/>
              <p:nvPr/>
            </p:nvSpPr>
            <p:spPr>
              <a:xfrm>
                <a:off x="54230" y="0"/>
                <a:ext cx="2391996"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lgn="ctr">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STAGE 1: Task – Part 2</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Arial" panose="020B0604020202020204" pitchFamily="34" charset="0"/>
                  </a:rPr>
                  <a:t> </a:t>
                </a:r>
              </a:p>
            </p:txBody>
          </p:sp>
        </p:grpSp>
        <p:cxnSp>
          <p:nvCxnSpPr>
            <p:cNvPr id="13" name="Straight Connector 12">
              <a:extLst>
                <a:ext uri="{FF2B5EF4-FFF2-40B4-BE49-F238E27FC236}">
                  <a16:creationId xmlns:a16="http://schemas.microsoft.com/office/drawing/2014/main" id="{E6260299-0968-725E-E9C1-5A826DF0AFC2}"/>
                </a:ext>
              </a:extLst>
            </p:cNvPr>
            <p:cNvCxnSpPr/>
            <p:nvPr/>
          </p:nvCxnSpPr>
          <p:spPr>
            <a:xfrm>
              <a:off x="1477926" y="321044"/>
              <a:ext cx="3902252" cy="0"/>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6" name="Picture 15">
            <a:extLst>
              <a:ext uri="{FF2B5EF4-FFF2-40B4-BE49-F238E27FC236}">
                <a16:creationId xmlns:a16="http://schemas.microsoft.com/office/drawing/2014/main" id="{C93A7AAE-E380-0554-CB06-D751571DB486}"/>
              </a:ext>
            </a:extLst>
          </p:cNvPr>
          <p:cNvPicPr>
            <a:picLocks noChangeAspect="1"/>
          </p:cNvPicPr>
          <p:nvPr/>
        </p:nvPicPr>
        <p:blipFill>
          <a:blip r:embed="rId3"/>
          <a:stretch>
            <a:fillRect/>
          </a:stretch>
        </p:blipFill>
        <p:spPr>
          <a:xfrm>
            <a:off x="7258051" y="2999432"/>
            <a:ext cx="3927676" cy="3858567"/>
          </a:xfrm>
          <a:prstGeom prst="rect">
            <a:avLst/>
          </a:prstGeom>
        </p:spPr>
      </p:pic>
      <p:pic>
        <p:nvPicPr>
          <p:cNvPr id="6" name="Picture 5">
            <a:extLst>
              <a:ext uri="{FF2B5EF4-FFF2-40B4-BE49-F238E27FC236}">
                <a16:creationId xmlns:a16="http://schemas.microsoft.com/office/drawing/2014/main" id="{07718880-5354-B200-DED1-A9AA9687789E}"/>
              </a:ext>
            </a:extLst>
          </p:cNvPr>
          <p:cNvPicPr>
            <a:picLocks noChangeAspect="1"/>
          </p:cNvPicPr>
          <p:nvPr/>
        </p:nvPicPr>
        <p:blipFill>
          <a:blip r:embed="rId4"/>
          <a:stretch>
            <a:fillRect/>
          </a:stretch>
        </p:blipFill>
        <p:spPr>
          <a:xfrm>
            <a:off x="5870803" y="453406"/>
            <a:ext cx="1178117" cy="1178117"/>
          </a:xfrm>
          <a:prstGeom prst="rect">
            <a:avLst/>
          </a:prstGeom>
        </p:spPr>
      </p:pic>
    </p:spTree>
    <p:extLst>
      <p:ext uri="{BB962C8B-B14F-4D97-AF65-F5344CB8AC3E}">
        <p14:creationId xmlns:p14="http://schemas.microsoft.com/office/powerpoint/2010/main" val="175001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200" y="2489781"/>
            <a:ext cx="7590905" cy="4003092"/>
          </a:xfrm>
        </p:spPr>
        <p:txBody>
          <a:bodyPr/>
          <a:lstStyle/>
          <a:p>
            <a:r>
              <a:rPr lang="en-US" dirty="0">
                <a:latin typeface="Corbel" panose="020B0503020204020204" pitchFamily="34" charset="0"/>
              </a:rPr>
              <a:t>In the videos, there are three “Core Ideas” </a:t>
            </a:r>
            <a:r>
              <a:rPr lang="en-US" dirty="0">
                <a:effectLst/>
                <a:latin typeface="Calibri" panose="020F0502020204030204" pitchFamily="34" charset="0"/>
                <a:ea typeface="Calibri" panose="020F0502020204030204" pitchFamily="34" charset="0"/>
                <a:cs typeface="Arial" panose="020B0604020202020204" pitchFamily="34" charset="0"/>
              </a:rPr>
              <a:t>that may help you understand the phenomenon you saw in the videos as you plan an investigation.</a:t>
            </a:r>
          </a:p>
          <a:p>
            <a:endParaRPr lang="en-US" dirty="0">
              <a:latin typeface="Calibri" panose="020F0502020204030204" pitchFamily="34" charset="0"/>
              <a:ea typeface="Calibri" panose="020F0502020204030204" pitchFamily="34" charset="0"/>
              <a:cs typeface="Arial" panose="020B0604020202020204" pitchFamily="34" charset="0"/>
            </a:endParaRPr>
          </a:p>
          <a:p>
            <a:r>
              <a:rPr lang="en-US" dirty="0">
                <a:effectLst/>
                <a:latin typeface="Calibri" panose="020F0502020204030204" pitchFamily="34" charset="0"/>
                <a:ea typeface="Calibri" panose="020F0502020204030204" pitchFamily="34" charset="0"/>
                <a:cs typeface="Arial" panose="020B0604020202020204" pitchFamily="34" charset="0"/>
              </a:rPr>
              <a:t>Read through the Core Ideas in the Student Packet, and write/discuss how those ideas may be helpful in planning an investigation.</a:t>
            </a:r>
          </a:p>
          <a:p>
            <a:endParaRPr lang="en-US" dirty="0">
              <a:latin typeface="Corbel" panose="020B0503020204020204" pitchFamily="34" charset="0"/>
            </a:endParaRPr>
          </a:p>
        </p:txBody>
      </p:sp>
      <p:grpSp>
        <p:nvGrpSpPr>
          <p:cNvPr id="6" name="Group 5">
            <a:extLst>
              <a:ext uri="{FF2B5EF4-FFF2-40B4-BE49-F238E27FC236}">
                <a16:creationId xmlns:a16="http://schemas.microsoft.com/office/drawing/2014/main" id="{1345DBA2-F632-99A4-D0E8-9FC8AA379405}"/>
              </a:ext>
            </a:extLst>
          </p:cNvPr>
          <p:cNvGrpSpPr/>
          <p:nvPr/>
        </p:nvGrpSpPr>
        <p:grpSpPr>
          <a:xfrm>
            <a:off x="838200" y="1662906"/>
            <a:ext cx="5379085" cy="339725"/>
            <a:chOff x="2" y="0"/>
            <a:chExt cx="5380176" cy="339725"/>
          </a:xfrm>
        </p:grpSpPr>
        <p:grpSp>
          <p:nvGrpSpPr>
            <p:cNvPr id="7" name="Group 6">
              <a:extLst>
                <a:ext uri="{FF2B5EF4-FFF2-40B4-BE49-F238E27FC236}">
                  <a16:creationId xmlns:a16="http://schemas.microsoft.com/office/drawing/2014/main" id="{1CECD870-983F-30E1-A9A2-23C4511922B1}"/>
                </a:ext>
              </a:extLst>
            </p:cNvPr>
            <p:cNvGrpSpPr/>
            <p:nvPr/>
          </p:nvGrpSpPr>
          <p:grpSpPr>
            <a:xfrm>
              <a:off x="2" y="0"/>
              <a:ext cx="2086398" cy="339725"/>
              <a:chOff x="2" y="0"/>
              <a:chExt cx="2086398" cy="339725"/>
            </a:xfrm>
          </p:grpSpPr>
          <p:sp>
            <p:nvSpPr>
              <p:cNvPr id="9" name="Snip Diagonal Corner Rectangle 8">
                <a:extLst>
                  <a:ext uri="{FF2B5EF4-FFF2-40B4-BE49-F238E27FC236}">
                    <a16:creationId xmlns:a16="http://schemas.microsoft.com/office/drawing/2014/main" id="{18CB1DA2-CDBA-4FFE-8DA2-85A378731F69}"/>
                  </a:ext>
                </a:extLst>
              </p:cNvPr>
              <p:cNvSpPr/>
              <p:nvPr/>
            </p:nvSpPr>
            <p:spPr>
              <a:xfrm>
                <a:off x="2" y="0"/>
                <a:ext cx="2086398" cy="339725"/>
              </a:xfrm>
              <a:prstGeom prst="snip2Diag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3">
                <a:extLst>
                  <a:ext uri="{FF2B5EF4-FFF2-40B4-BE49-F238E27FC236}">
                    <a16:creationId xmlns:a16="http://schemas.microsoft.com/office/drawing/2014/main" id="{3F49B235-AAC9-2821-1B80-4584199857A6}"/>
                  </a:ext>
                </a:extLst>
              </p:cNvPr>
              <p:cNvSpPr txBox="1"/>
              <p:nvPr/>
            </p:nvSpPr>
            <p:spPr>
              <a:xfrm>
                <a:off x="63780" y="0"/>
                <a:ext cx="1974985"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STAGE 2:  Ideas</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a:effectLst/>
                    <a:latin typeface="Calibri" panose="020F0502020204030204" pitchFamily="34" charset="0"/>
                    <a:ea typeface="Calibri" panose="020F0502020204030204" pitchFamily="34" charset="0"/>
                    <a:cs typeface="Arial" panose="020B0604020202020204" pitchFamily="34" charset="0"/>
                  </a:rPr>
                  <a:t> </a:t>
                </a:r>
              </a:p>
            </p:txBody>
          </p:sp>
        </p:grpSp>
        <p:cxnSp>
          <p:nvCxnSpPr>
            <p:cNvPr id="8" name="Straight Connector 7">
              <a:extLst>
                <a:ext uri="{FF2B5EF4-FFF2-40B4-BE49-F238E27FC236}">
                  <a16:creationId xmlns:a16="http://schemas.microsoft.com/office/drawing/2014/main" id="{86A1D7E1-CB29-D8C4-7C1E-5680674E5B4F}"/>
                </a:ext>
              </a:extLst>
            </p:cNvPr>
            <p:cNvCxnSpPr/>
            <p:nvPr/>
          </p:nvCxnSpPr>
          <p:spPr>
            <a:xfrm>
              <a:off x="1477926" y="321044"/>
              <a:ext cx="3902252" cy="0"/>
            </a:xfrm>
            <a:prstGeom prst="line">
              <a:avLst/>
            </a:prstGeom>
            <a:solidFill>
              <a:schemeClr val="accent2">
                <a:lumMod val="75000"/>
              </a:schemeClr>
            </a:solidFill>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06CB329A-3414-D8CC-61E3-BECC3E1395CF}"/>
              </a:ext>
            </a:extLst>
          </p:cNvPr>
          <p:cNvPicPr>
            <a:picLocks noChangeAspect="1"/>
          </p:cNvPicPr>
          <p:nvPr/>
        </p:nvPicPr>
        <p:blipFill rotWithShape="1">
          <a:blip r:embed="rId3"/>
          <a:srcRect l="17853" t="12063" r="41386" b="28476"/>
          <a:stretch/>
        </p:blipFill>
        <p:spPr>
          <a:xfrm rot="5400000">
            <a:off x="8845899" y="370316"/>
            <a:ext cx="2754339" cy="3013389"/>
          </a:xfrm>
          <a:prstGeom prst="rect">
            <a:avLst/>
          </a:prstGeom>
        </p:spPr>
      </p:pic>
      <p:pic>
        <p:nvPicPr>
          <p:cNvPr id="5" name="Picture 4">
            <a:extLst>
              <a:ext uri="{FF2B5EF4-FFF2-40B4-BE49-F238E27FC236}">
                <a16:creationId xmlns:a16="http://schemas.microsoft.com/office/drawing/2014/main" id="{DC3F1DB0-99F6-6192-E3A8-6EA9CAA16A7C}"/>
              </a:ext>
            </a:extLst>
          </p:cNvPr>
          <p:cNvPicPr>
            <a:picLocks noChangeAspect="1"/>
          </p:cNvPicPr>
          <p:nvPr/>
        </p:nvPicPr>
        <p:blipFill rotWithShape="1">
          <a:blip r:embed="rId4"/>
          <a:srcRect l="20391" t="18453" r="43563" b="22961"/>
          <a:stretch/>
        </p:blipFill>
        <p:spPr>
          <a:xfrm rot="5400000">
            <a:off x="8746158" y="3280786"/>
            <a:ext cx="2895034" cy="3529141"/>
          </a:xfrm>
          <a:prstGeom prst="rect">
            <a:avLst/>
          </a:prstGeom>
        </p:spPr>
      </p:pic>
      <p:sp>
        <p:nvSpPr>
          <p:cNvPr id="14" name="Title 1">
            <a:extLst>
              <a:ext uri="{FF2B5EF4-FFF2-40B4-BE49-F238E27FC236}">
                <a16:creationId xmlns:a16="http://schemas.microsoft.com/office/drawing/2014/main" id="{93CB2863-3670-A0F4-E14B-024535CEEC3A}"/>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pic>
        <p:nvPicPr>
          <p:cNvPr id="15" name="Picture 14">
            <a:extLst>
              <a:ext uri="{FF2B5EF4-FFF2-40B4-BE49-F238E27FC236}">
                <a16:creationId xmlns:a16="http://schemas.microsoft.com/office/drawing/2014/main" id="{1FC074B4-E1F0-B863-716E-9A7DE3F41B3E}"/>
              </a:ext>
            </a:extLst>
          </p:cNvPr>
          <p:cNvPicPr>
            <a:picLocks noChangeAspect="1"/>
          </p:cNvPicPr>
          <p:nvPr/>
        </p:nvPicPr>
        <p:blipFill>
          <a:blip r:embed="rId5"/>
          <a:stretch>
            <a:fillRect/>
          </a:stretch>
        </p:blipFill>
        <p:spPr>
          <a:xfrm>
            <a:off x="5870803" y="453406"/>
            <a:ext cx="1178117" cy="1178117"/>
          </a:xfrm>
          <a:prstGeom prst="rect">
            <a:avLst/>
          </a:prstGeom>
        </p:spPr>
      </p:pic>
    </p:spTree>
    <p:extLst>
      <p:ext uri="{BB962C8B-B14F-4D97-AF65-F5344CB8AC3E}">
        <p14:creationId xmlns:p14="http://schemas.microsoft.com/office/powerpoint/2010/main" val="214758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657100" y="2055813"/>
            <a:ext cx="10877798" cy="4653853"/>
          </a:xfrm>
        </p:spPr>
        <p:txBody>
          <a:bodyPr>
            <a:normAutofit fontScale="92500" lnSpcReduction="10000"/>
          </a:bodyPr>
          <a:lstStyle/>
          <a:p>
            <a:pPr marL="0" marR="0" indent="0">
              <a:spcBef>
                <a:spcPts val="0"/>
              </a:spcBef>
              <a:spcAft>
                <a:spcPts val="0"/>
              </a:spcAft>
              <a:buNone/>
            </a:pPr>
            <a:r>
              <a:rPr lang="en-US" sz="3000" b="1" dirty="0">
                <a:effectLst/>
                <a:latin typeface="Calibri" panose="020F0502020204030204" pitchFamily="34" charset="0"/>
                <a:ea typeface="Calibri" panose="020F0502020204030204" pitchFamily="34" charset="0"/>
                <a:cs typeface="Arial" panose="020B0604020202020204" pitchFamily="34" charset="0"/>
              </a:rPr>
              <a:t>Experiment by the Fish Behavior Researchers</a:t>
            </a:r>
          </a:p>
          <a:p>
            <a:pPr marL="0" indent="0">
              <a:spcBef>
                <a:spcPts val="0"/>
              </a:spcBef>
              <a:buNone/>
            </a:pPr>
            <a:endParaRPr lang="en-US" sz="3000" b="1" dirty="0">
              <a:latin typeface="Calibri" panose="020F0502020204030204" pitchFamily="34" charset="0"/>
              <a:ea typeface="Calibri" panose="020F0502020204030204" pitchFamily="34" charset="0"/>
              <a:cs typeface="Arial" panose="020B0604020202020204" pitchFamily="34" charset="0"/>
            </a:endParaRPr>
          </a:p>
          <a:p>
            <a:pPr marL="0" indent="0">
              <a:spcBef>
                <a:spcPts val="0"/>
              </a:spcBef>
              <a:buNone/>
            </a:pPr>
            <a:r>
              <a:rPr lang="en-US" sz="2600" b="1" dirty="0">
                <a:latin typeface="Calibri" panose="020F0502020204030204" pitchFamily="34" charset="0"/>
                <a:ea typeface="Calibri" panose="020F0502020204030204" pitchFamily="34" charset="0"/>
                <a:cs typeface="Arial" panose="020B0604020202020204" pitchFamily="34" charset="0"/>
              </a:rPr>
              <a:t>Materials</a:t>
            </a:r>
            <a:r>
              <a:rPr lang="en-US" sz="2600" dirty="0">
                <a:latin typeface="Calibri" panose="020F0502020204030204" pitchFamily="34" charset="0"/>
                <a:ea typeface="Calibri" panose="020F0502020204030204" pitchFamily="34" charset="0"/>
                <a:cs typeface="Arial" panose="020B0604020202020204" pitchFamily="34" charset="0"/>
              </a:rPr>
              <a:t> – Fish eggs, AC chemical, PC chemical, Microscope and camera to observe embryos. </a:t>
            </a:r>
          </a:p>
          <a:p>
            <a:pPr marL="0" marR="0" indent="0">
              <a:spcBef>
                <a:spcPts val="0"/>
              </a:spcBef>
              <a:spcAft>
                <a:spcPts val="0"/>
              </a:spcAft>
              <a:buNone/>
            </a:pP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600" dirty="0">
                <a:latin typeface="Calibri" panose="020F0502020204030204" pitchFamily="34" charset="0"/>
                <a:ea typeface="Calibri" panose="020F0502020204030204" pitchFamily="34" charset="0"/>
                <a:cs typeface="Arial" panose="020B0604020202020204" pitchFamily="34" charset="0"/>
              </a:rPr>
              <a:t>A group of fish embryos were introduced on Days 2-3 to both Alarm Cue (AC) and Predator Cue (PC). </a:t>
            </a:r>
            <a:endParaRPr lang="en-US" sz="26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Arial" panose="020B0604020202020204" pitchFamily="34" charset="0"/>
              </a:rPr>
              <a:t>You will watch 2 videos recorded on Day 5. </a:t>
            </a:r>
          </a:p>
          <a:p>
            <a:pPr marL="514350" marR="0" indent="-514350">
              <a:spcBef>
                <a:spcPts val="0"/>
              </a:spcBef>
              <a:spcAft>
                <a:spcPts val="0"/>
              </a:spcAft>
              <a:buAutoNum type="arabicParenR"/>
            </a:pPr>
            <a:r>
              <a:rPr lang="en-US" sz="2600" dirty="0">
                <a:latin typeface="Calibri" panose="020F0502020204030204" pitchFamily="34" charset="0"/>
                <a:ea typeface="Calibri" panose="020F0502020204030204" pitchFamily="34" charset="0"/>
                <a:cs typeface="Arial" panose="020B0604020202020204" pitchFamily="34" charset="0"/>
              </a:rPr>
              <a:t>Embryos BEFORE any cues added</a:t>
            </a:r>
          </a:p>
          <a:p>
            <a:pPr marL="514350" marR="0" indent="-514350">
              <a:spcBef>
                <a:spcPts val="0"/>
              </a:spcBef>
              <a:spcAft>
                <a:spcPts val="0"/>
              </a:spcAft>
              <a:buAutoNum type="arabicParenR"/>
            </a:pPr>
            <a:r>
              <a:rPr lang="en-US" sz="2600" dirty="0">
                <a:effectLst/>
                <a:latin typeface="Calibri" panose="020F0502020204030204" pitchFamily="34" charset="0"/>
                <a:ea typeface="Calibri" panose="020F0502020204030204" pitchFamily="34" charset="0"/>
                <a:cs typeface="Arial" panose="020B0604020202020204" pitchFamily="34" charset="0"/>
              </a:rPr>
              <a:t>Embryos after PC was added</a:t>
            </a: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Arial" panose="020B0604020202020204" pitchFamily="34" charset="0"/>
              </a:rPr>
              <a:t> </a:t>
            </a:r>
          </a:p>
          <a:p>
            <a:pPr marL="0" marR="0" indent="0">
              <a:spcBef>
                <a:spcPts val="0"/>
              </a:spcBef>
              <a:spcAft>
                <a:spcPts val="0"/>
              </a:spcAft>
              <a:buNone/>
            </a:pPr>
            <a:r>
              <a:rPr lang="en-US" sz="2600" dirty="0">
                <a:effectLst/>
                <a:latin typeface="Calibri" panose="020F0502020204030204" pitchFamily="34" charset="0"/>
                <a:ea typeface="Calibri" panose="020F0502020204030204" pitchFamily="34" charset="0"/>
                <a:cs typeface="Arial" panose="020B0604020202020204" pitchFamily="34" charset="0"/>
              </a:rPr>
              <a:t>Write a plan for how you will record data that can help you determine if the fish embryos have learned to associate PC with “danger!”</a:t>
            </a:r>
          </a:p>
        </p:txBody>
      </p:sp>
      <p:grpSp>
        <p:nvGrpSpPr>
          <p:cNvPr id="5" name="Group 4">
            <a:extLst>
              <a:ext uri="{FF2B5EF4-FFF2-40B4-BE49-F238E27FC236}">
                <a16:creationId xmlns:a16="http://schemas.microsoft.com/office/drawing/2014/main" id="{C7389E36-C66A-8E78-4E94-92C4996DE072}"/>
              </a:ext>
            </a:extLst>
          </p:cNvPr>
          <p:cNvGrpSpPr/>
          <p:nvPr/>
        </p:nvGrpSpPr>
        <p:grpSpPr>
          <a:xfrm>
            <a:off x="838200" y="1471169"/>
            <a:ext cx="5379085" cy="339725"/>
            <a:chOff x="2" y="0"/>
            <a:chExt cx="5380176" cy="339725"/>
          </a:xfrm>
        </p:grpSpPr>
        <p:grpSp>
          <p:nvGrpSpPr>
            <p:cNvPr id="6" name="Group 5">
              <a:extLst>
                <a:ext uri="{FF2B5EF4-FFF2-40B4-BE49-F238E27FC236}">
                  <a16:creationId xmlns:a16="http://schemas.microsoft.com/office/drawing/2014/main" id="{172B7A37-547D-937C-8D8C-A071B476125F}"/>
                </a:ext>
              </a:extLst>
            </p:cNvPr>
            <p:cNvGrpSpPr/>
            <p:nvPr/>
          </p:nvGrpSpPr>
          <p:grpSpPr>
            <a:xfrm>
              <a:off x="2" y="0"/>
              <a:ext cx="2086398" cy="339725"/>
              <a:chOff x="2" y="0"/>
              <a:chExt cx="2086398" cy="339725"/>
            </a:xfrm>
          </p:grpSpPr>
          <p:sp>
            <p:nvSpPr>
              <p:cNvPr id="8" name="Snip Diagonal Corner Rectangle 7">
                <a:extLst>
                  <a:ext uri="{FF2B5EF4-FFF2-40B4-BE49-F238E27FC236}">
                    <a16:creationId xmlns:a16="http://schemas.microsoft.com/office/drawing/2014/main" id="{A8817548-A524-CF94-24D7-167437286686}"/>
                  </a:ext>
                </a:extLst>
              </p:cNvPr>
              <p:cNvSpPr/>
              <p:nvPr/>
            </p:nvSpPr>
            <p:spPr>
              <a:xfrm>
                <a:off x="2" y="0"/>
                <a:ext cx="2086398" cy="339725"/>
              </a:xfrm>
              <a:prstGeom prst="snip2Diag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3">
                <a:extLst>
                  <a:ext uri="{FF2B5EF4-FFF2-40B4-BE49-F238E27FC236}">
                    <a16:creationId xmlns:a16="http://schemas.microsoft.com/office/drawing/2014/main" id="{4D711151-EA55-F6D1-B8DF-A60C4FD65EF7}"/>
                  </a:ext>
                </a:extLst>
              </p:cNvPr>
              <p:cNvSpPr txBox="1"/>
              <p:nvPr/>
            </p:nvSpPr>
            <p:spPr>
              <a:xfrm>
                <a:off x="63780" y="0"/>
                <a:ext cx="1851136"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STAGE 3:  Plan</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a:t>
                </a:r>
              </a:p>
            </p:txBody>
          </p:sp>
        </p:grpSp>
        <p:cxnSp>
          <p:nvCxnSpPr>
            <p:cNvPr id="7" name="Straight Connector 6">
              <a:extLst>
                <a:ext uri="{FF2B5EF4-FFF2-40B4-BE49-F238E27FC236}">
                  <a16:creationId xmlns:a16="http://schemas.microsoft.com/office/drawing/2014/main" id="{1581A34D-F4DC-15D7-FA2F-74472DD8CC47}"/>
                </a:ext>
              </a:extLst>
            </p:cNvPr>
            <p:cNvCxnSpPr/>
            <p:nvPr/>
          </p:nvCxnSpPr>
          <p:spPr>
            <a:xfrm>
              <a:off x="1477926" y="321044"/>
              <a:ext cx="3902252" cy="0"/>
            </a:xfrm>
            <a:prstGeom prst="line">
              <a:avLst/>
            </a:prstGeom>
            <a:solidFill>
              <a:schemeClr val="accent2">
                <a:lumMod val="75000"/>
              </a:schemeClr>
            </a:solidFill>
            <a:ln w="3492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188323CF-2342-8661-AA5E-9FF2BEFCC71E}"/>
              </a:ext>
            </a:extLst>
          </p:cNvPr>
          <p:cNvPicPr>
            <a:picLocks noChangeAspect="1"/>
          </p:cNvPicPr>
          <p:nvPr/>
        </p:nvPicPr>
        <p:blipFill rotWithShape="1">
          <a:blip r:embed="rId3"/>
          <a:srcRect l="25258" t="273" r="2288" b="25836"/>
          <a:stretch/>
        </p:blipFill>
        <p:spPr>
          <a:xfrm>
            <a:off x="8661862" y="148330"/>
            <a:ext cx="3272682" cy="2503224"/>
          </a:xfrm>
          <a:prstGeom prst="rect">
            <a:avLst/>
          </a:prstGeom>
        </p:spPr>
      </p:pic>
      <p:sp>
        <p:nvSpPr>
          <p:cNvPr id="13" name="Title 1">
            <a:extLst>
              <a:ext uri="{FF2B5EF4-FFF2-40B4-BE49-F238E27FC236}">
                <a16:creationId xmlns:a16="http://schemas.microsoft.com/office/drawing/2014/main" id="{49F39115-6B08-0665-7871-BEEB62AF0452}"/>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pic>
        <p:nvPicPr>
          <p:cNvPr id="14" name="Picture 13">
            <a:extLst>
              <a:ext uri="{FF2B5EF4-FFF2-40B4-BE49-F238E27FC236}">
                <a16:creationId xmlns:a16="http://schemas.microsoft.com/office/drawing/2014/main" id="{54262D4A-484C-F347-70A0-7ACA76043ED2}"/>
              </a:ext>
            </a:extLst>
          </p:cNvPr>
          <p:cNvPicPr>
            <a:picLocks noChangeAspect="1"/>
          </p:cNvPicPr>
          <p:nvPr/>
        </p:nvPicPr>
        <p:blipFill>
          <a:blip r:embed="rId4"/>
          <a:stretch>
            <a:fillRect/>
          </a:stretch>
        </p:blipFill>
        <p:spPr>
          <a:xfrm>
            <a:off x="5870803" y="453406"/>
            <a:ext cx="1178117" cy="1178117"/>
          </a:xfrm>
          <a:prstGeom prst="rect">
            <a:avLst/>
          </a:prstGeom>
        </p:spPr>
      </p:pic>
    </p:spTree>
    <p:extLst>
      <p:ext uri="{BB962C8B-B14F-4D97-AF65-F5344CB8AC3E}">
        <p14:creationId xmlns:p14="http://schemas.microsoft.com/office/powerpoint/2010/main" val="3893314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200" y="2568575"/>
            <a:ext cx="5878484" cy="3183829"/>
          </a:xfrm>
        </p:spPr>
        <p:txBody>
          <a:bodyPr>
            <a:normAutofit/>
          </a:bodyPr>
          <a:lstStyle/>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When you have a plan for recording data while watching the videos, </a:t>
            </a: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click the link to see Video #3.</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0126D5FB-6954-07D9-84C5-421B47631E8D}"/>
              </a:ext>
            </a:extLst>
          </p:cNvPr>
          <p:cNvSpPr txBox="1"/>
          <p:nvPr/>
        </p:nvSpPr>
        <p:spPr>
          <a:xfrm>
            <a:off x="1538448" y="5145849"/>
            <a:ext cx="4678836" cy="461665"/>
          </a:xfrm>
          <a:prstGeom prst="rect">
            <a:avLst/>
          </a:prstGeom>
          <a:noFill/>
        </p:spPr>
        <p:txBody>
          <a:bodyPr wrap="square">
            <a:spAutoFit/>
          </a:bodyPr>
          <a:lstStyle/>
          <a:p>
            <a:pPr algn="ctr"/>
            <a:r>
              <a:rPr lang="en-US" sz="2400" b="1" dirty="0">
                <a:solidFill>
                  <a:srgbClr val="065FD5"/>
                </a:solidFill>
                <a:effectLst/>
                <a:latin typeface="Helvetica" pitchFamily="2" charset="0"/>
              </a:rPr>
              <a:t>https://</a:t>
            </a:r>
            <a:r>
              <a:rPr lang="en-US" sz="2400" b="1" dirty="0" err="1">
                <a:solidFill>
                  <a:srgbClr val="065FD5"/>
                </a:solidFill>
                <a:effectLst/>
                <a:latin typeface="Helvetica" pitchFamily="2" charset="0"/>
              </a:rPr>
              <a:t>youtu.be</a:t>
            </a:r>
            <a:r>
              <a:rPr lang="en-US" sz="2400" b="1" dirty="0">
                <a:solidFill>
                  <a:srgbClr val="065FD5"/>
                </a:solidFill>
                <a:effectLst/>
                <a:latin typeface="Helvetica" pitchFamily="2" charset="0"/>
              </a:rPr>
              <a:t>/eyjiBx7PERM</a:t>
            </a:r>
          </a:p>
        </p:txBody>
      </p:sp>
      <p:grpSp>
        <p:nvGrpSpPr>
          <p:cNvPr id="5" name="Group 4">
            <a:extLst>
              <a:ext uri="{FF2B5EF4-FFF2-40B4-BE49-F238E27FC236}">
                <a16:creationId xmlns:a16="http://schemas.microsoft.com/office/drawing/2014/main" id="{F26EAFE4-6263-93B7-41BB-E1D203CBD2F0}"/>
              </a:ext>
            </a:extLst>
          </p:cNvPr>
          <p:cNvGrpSpPr/>
          <p:nvPr/>
        </p:nvGrpSpPr>
        <p:grpSpPr>
          <a:xfrm>
            <a:off x="838200" y="1690688"/>
            <a:ext cx="5379084" cy="339725"/>
            <a:chOff x="2" y="0"/>
            <a:chExt cx="5380176" cy="339725"/>
          </a:xfrm>
        </p:grpSpPr>
        <p:grpSp>
          <p:nvGrpSpPr>
            <p:cNvPr id="7" name="Group 6">
              <a:extLst>
                <a:ext uri="{FF2B5EF4-FFF2-40B4-BE49-F238E27FC236}">
                  <a16:creationId xmlns:a16="http://schemas.microsoft.com/office/drawing/2014/main" id="{82562E66-8AA0-E512-858C-7DCB1F29643F}"/>
                </a:ext>
              </a:extLst>
            </p:cNvPr>
            <p:cNvGrpSpPr/>
            <p:nvPr/>
          </p:nvGrpSpPr>
          <p:grpSpPr>
            <a:xfrm>
              <a:off x="2" y="0"/>
              <a:ext cx="1871489" cy="339725"/>
              <a:chOff x="2" y="0"/>
              <a:chExt cx="1871489" cy="339725"/>
            </a:xfrm>
          </p:grpSpPr>
          <p:sp>
            <p:nvSpPr>
              <p:cNvPr id="9" name="Snip Diagonal Corner Rectangle 8">
                <a:extLst>
                  <a:ext uri="{FF2B5EF4-FFF2-40B4-BE49-F238E27FC236}">
                    <a16:creationId xmlns:a16="http://schemas.microsoft.com/office/drawing/2014/main" id="{E347040D-3FBB-95A6-45EE-BCF8FF6889CB}"/>
                  </a:ext>
                </a:extLst>
              </p:cNvPr>
              <p:cNvSpPr/>
              <p:nvPr/>
            </p:nvSpPr>
            <p:spPr>
              <a:xfrm>
                <a:off x="2" y="0"/>
                <a:ext cx="1871489" cy="339725"/>
              </a:xfrm>
              <a:prstGeom prst="snip2Diag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3">
                <a:extLst>
                  <a:ext uri="{FF2B5EF4-FFF2-40B4-BE49-F238E27FC236}">
                    <a16:creationId xmlns:a16="http://schemas.microsoft.com/office/drawing/2014/main" id="{66FC2577-0C02-5027-66C0-6B47A8120B58}"/>
                  </a:ext>
                </a:extLst>
              </p:cNvPr>
              <p:cNvSpPr txBox="1"/>
              <p:nvPr/>
            </p:nvSpPr>
            <p:spPr>
              <a:xfrm>
                <a:off x="63780" y="0"/>
                <a:ext cx="1542064"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STAGE 4:  Do</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a:t>
                </a:r>
              </a:p>
            </p:txBody>
          </p:sp>
        </p:grpSp>
        <p:cxnSp>
          <p:nvCxnSpPr>
            <p:cNvPr id="8" name="Straight Connector 7">
              <a:extLst>
                <a:ext uri="{FF2B5EF4-FFF2-40B4-BE49-F238E27FC236}">
                  <a16:creationId xmlns:a16="http://schemas.microsoft.com/office/drawing/2014/main" id="{C2E23EF0-D122-241B-D851-435C3F244BB6}"/>
                </a:ext>
              </a:extLst>
            </p:cNvPr>
            <p:cNvCxnSpPr/>
            <p:nvPr/>
          </p:nvCxnSpPr>
          <p:spPr>
            <a:xfrm>
              <a:off x="1477926" y="321044"/>
              <a:ext cx="3902252" cy="0"/>
            </a:xfrm>
            <a:prstGeom prst="line">
              <a:avLst/>
            </a:prstGeom>
            <a:solidFill>
              <a:schemeClr val="accent2">
                <a:lumMod val="75000"/>
              </a:schemeClr>
            </a:solidFill>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1" name="Picture 10">
            <a:extLst>
              <a:ext uri="{FF2B5EF4-FFF2-40B4-BE49-F238E27FC236}">
                <a16:creationId xmlns:a16="http://schemas.microsoft.com/office/drawing/2014/main" id="{2C28F8F2-E4F7-60CE-2167-E5F7D44CE52F}"/>
              </a:ext>
            </a:extLst>
          </p:cNvPr>
          <p:cNvPicPr>
            <a:picLocks noChangeAspect="1"/>
          </p:cNvPicPr>
          <p:nvPr/>
        </p:nvPicPr>
        <p:blipFill rotWithShape="1">
          <a:blip r:embed="rId3"/>
          <a:srcRect l="11879" r="27030"/>
          <a:stretch/>
        </p:blipFill>
        <p:spPr>
          <a:xfrm rot="5400000">
            <a:off x="7525441" y="-476941"/>
            <a:ext cx="4189618" cy="5143500"/>
          </a:xfrm>
          <a:prstGeom prst="rect">
            <a:avLst/>
          </a:prstGeom>
        </p:spPr>
      </p:pic>
      <p:pic>
        <p:nvPicPr>
          <p:cNvPr id="1028" name="Picture 4" descr="database table clipart - Clip Art Library">
            <a:extLst>
              <a:ext uri="{FF2B5EF4-FFF2-40B4-BE49-F238E27FC236}">
                <a16:creationId xmlns:a16="http://schemas.microsoft.com/office/drawing/2014/main" id="{70B76312-599C-1A92-D156-09BDAA0CB4F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8864" t="7273" r="7502" b="8122"/>
          <a:stretch/>
        </p:blipFill>
        <p:spPr bwMode="auto">
          <a:xfrm>
            <a:off x="8196067" y="4488903"/>
            <a:ext cx="2046022" cy="2069810"/>
          </a:xfrm>
          <a:prstGeom prst="rect">
            <a:avLst/>
          </a:prstGeom>
          <a:noFill/>
          <a:extLst>
            <a:ext uri="{909E8E84-426E-40DD-AFC4-6F175D3DCCD1}">
              <a14:hiddenFill xmlns:a14="http://schemas.microsoft.com/office/drawing/2010/main">
                <a:solidFill>
                  <a:srgbClr val="FFFFFF"/>
                </a:solidFill>
              </a14:hiddenFill>
            </a:ext>
          </a:extLst>
        </p:spPr>
      </p:pic>
      <p:sp>
        <p:nvSpPr>
          <p:cNvPr id="14" name="Title 1">
            <a:extLst>
              <a:ext uri="{FF2B5EF4-FFF2-40B4-BE49-F238E27FC236}">
                <a16:creationId xmlns:a16="http://schemas.microsoft.com/office/drawing/2014/main" id="{13B9C1F9-02C9-6700-3B6C-DC8BB1D68D41}"/>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pic>
        <p:nvPicPr>
          <p:cNvPr id="15" name="Picture 14">
            <a:extLst>
              <a:ext uri="{FF2B5EF4-FFF2-40B4-BE49-F238E27FC236}">
                <a16:creationId xmlns:a16="http://schemas.microsoft.com/office/drawing/2014/main" id="{E119AFF2-8EEB-A0B4-499E-B124562594F2}"/>
              </a:ext>
            </a:extLst>
          </p:cNvPr>
          <p:cNvPicPr>
            <a:picLocks noChangeAspect="1"/>
          </p:cNvPicPr>
          <p:nvPr/>
        </p:nvPicPr>
        <p:blipFill>
          <a:blip r:embed="rId5"/>
          <a:stretch>
            <a:fillRect/>
          </a:stretch>
        </p:blipFill>
        <p:spPr>
          <a:xfrm>
            <a:off x="5765296" y="453406"/>
            <a:ext cx="1178117" cy="1178117"/>
          </a:xfrm>
          <a:prstGeom prst="rect">
            <a:avLst/>
          </a:prstGeom>
        </p:spPr>
      </p:pic>
    </p:spTree>
    <p:extLst>
      <p:ext uri="{BB962C8B-B14F-4D97-AF65-F5344CB8AC3E}">
        <p14:creationId xmlns:p14="http://schemas.microsoft.com/office/powerpoint/2010/main" val="21032811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788325" y="2597150"/>
            <a:ext cx="6144491" cy="3146425"/>
          </a:xfrm>
        </p:spPr>
        <p:txBody>
          <a:bodyPr>
            <a:normAutofit/>
          </a:bodyPr>
          <a:lstStyle/>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Making Sense of Your Data</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Use a table or graph your data to help you compare the BEFORE and AFTER videos.</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Discuss what patterns you see? </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68640903-3FE4-BBE8-E9FD-B2E15DE5AA5B}"/>
              </a:ext>
            </a:extLst>
          </p:cNvPr>
          <p:cNvGrpSpPr/>
          <p:nvPr/>
        </p:nvGrpSpPr>
        <p:grpSpPr>
          <a:xfrm>
            <a:off x="838200" y="1690688"/>
            <a:ext cx="5379084" cy="339725"/>
            <a:chOff x="2" y="0"/>
            <a:chExt cx="5380176" cy="339725"/>
          </a:xfrm>
        </p:grpSpPr>
        <p:grpSp>
          <p:nvGrpSpPr>
            <p:cNvPr id="6" name="Group 5">
              <a:extLst>
                <a:ext uri="{FF2B5EF4-FFF2-40B4-BE49-F238E27FC236}">
                  <a16:creationId xmlns:a16="http://schemas.microsoft.com/office/drawing/2014/main" id="{C048C112-5538-8F06-85E0-184763A2C1A3}"/>
                </a:ext>
              </a:extLst>
            </p:cNvPr>
            <p:cNvGrpSpPr/>
            <p:nvPr/>
          </p:nvGrpSpPr>
          <p:grpSpPr>
            <a:xfrm>
              <a:off x="2" y="0"/>
              <a:ext cx="1871489" cy="339725"/>
              <a:chOff x="2" y="0"/>
              <a:chExt cx="1871489" cy="339725"/>
            </a:xfrm>
          </p:grpSpPr>
          <p:sp>
            <p:nvSpPr>
              <p:cNvPr id="8" name="Snip Diagonal Corner Rectangle 7">
                <a:extLst>
                  <a:ext uri="{FF2B5EF4-FFF2-40B4-BE49-F238E27FC236}">
                    <a16:creationId xmlns:a16="http://schemas.microsoft.com/office/drawing/2014/main" id="{8FA85CAE-FF05-473E-9A44-27080223B919}"/>
                  </a:ext>
                </a:extLst>
              </p:cNvPr>
              <p:cNvSpPr/>
              <p:nvPr/>
            </p:nvSpPr>
            <p:spPr>
              <a:xfrm>
                <a:off x="2" y="0"/>
                <a:ext cx="1871489" cy="339725"/>
              </a:xfrm>
              <a:prstGeom prst="snip2Diag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3">
                <a:extLst>
                  <a:ext uri="{FF2B5EF4-FFF2-40B4-BE49-F238E27FC236}">
                    <a16:creationId xmlns:a16="http://schemas.microsoft.com/office/drawing/2014/main" id="{97A118F1-EBE8-9EB4-CD99-4C18E7D3BC2F}"/>
                  </a:ext>
                </a:extLst>
              </p:cNvPr>
              <p:cNvSpPr txBox="1"/>
              <p:nvPr/>
            </p:nvSpPr>
            <p:spPr>
              <a:xfrm>
                <a:off x="63780" y="0"/>
                <a:ext cx="1542064"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STAGE 4:  Do</a:t>
                </a:r>
                <a:endParaRPr lang="en-US" sz="1200" dirty="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Arial" panose="020B0604020202020204" pitchFamily="34" charset="0"/>
                  </a:rPr>
                  <a:t> </a:t>
                </a:r>
              </a:p>
            </p:txBody>
          </p:sp>
        </p:grpSp>
        <p:cxnSp>
          <p:nvCxnSpPr>
            <p:cNvPr id="7" name="Straight Connector 6">
              <a:extLst>
                <a:ext uri="{FF2B5EF4-FFF2-40B4-BE49-F238E27FC236}">
                  <a16:creationId xmlns:a16="http://schemas.microsoft.com/office/drawing/2014/main" id="{941E583D-85FC-6817-65C2-C0C3FF37917A}"/>
                </a:ext>
              </a:extLst>
            </p:cNvPr>
            <p:cNvCxnSpPr/>
            <p:nvPr/>
          </p:nvCxnSpPr>
          <p:spPr>
            <a:xfrm>
              <a:off x="1477926" y="321044"/>
              <a:ext cx="3902252" cy="0"/>
            </a:xfrm>
            <a:prstGeom prst="line">
              <a:avLst/>
            </a:prstGeom>
            <a:solidFill>
              <a:schemeClr val="accent2">
                <a:lumMod val="75000"/>
              </a:schemeClr>
            </a:solidFill>
            <a:ln w="349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0" name="Picture 9">
            <a:extLst>
              <a:ext uri="{FF2B5EF4-FFF2-40B4-BE49-F238E27FC236}">
                <a16:creationId xmlns:a16="http://schemas.microsoft.com/office/drawing/2014/main" id="{E6C792B5-B755-9120-A8B7-20092EB01F94}"/>
              </a:ext>
            </a:extLst>
          </p:cNvPr>
          <p:cNvPicPr>
            <a:picLocks noChangeAspect="1"/>
          </p:cNvPicPr>
          <p:nvPr/>
        </p:nvPicPr>
        <p:blipFill>
          <a:blip r:embed="rId3"/>
          <a:stretch>
            <a:fillRect/>
          </a:stretch>
        </p:blipFill>
        <p:spPr>
          <a:xfrm>
            <a:off x="6516117" y="2099016"/>
            <a:ext cx="5675883" cy="4340381"/>
          </a:xfrm>
          <a:prstGeom prst="rect">
            <a:avLst/>
          </a:prstGeom>
        </p:spPr>
      </p:pic>
      <p:sp>
        <p:nvSpPr>
          <p:cNvPr id="15" name="Title 1">
            <a:extLst>
              <a:ext uri="{FF2B5EF4-FFF2-40B4-BE49-F238E27FC236}">
                <a16:creationId xmlns:a16="http://schemas.microsoft.com/office/drawing/2014/main" id="{3DB37FAE-7566-7DEE-50C3-2FD14943263F}"/>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pic>
        <p:nvPicPr>
          <p:cNvPr id="16" name="Picture 15">
            <a:extLst>
              <a:ext uri="{FF2B5EF4-FFF2-40B4-BE49-F238E27FC236}">
                <a16:creationId xmlns:a16="http://schemas.microsoft.com/office/drawing/2014/main" id="{64DE6D80-1AA4-2A40-F339-40D2BD58C391}"/>
              </a:ext>
            </a:extLst>
          </p:cNvPr>
          <p:cNvPicPr>
            <a:picLocks noChangeAspect="1"/>
          </p:cNvPicPr>
          <p:nvPr/>
        </p:nvPicPr>
        <p:blipFill>
          <a:blip r:embed="rId4"/>
          <a:stretch>
            <a:fillRect/>
          </a:stretch>
        </p:blipFill>
        <p:spPr>
          <a:xfrm>
            <a:off x="5765296" y="453406"/>
            <a:ext cx="1178117" cy="1178117"/>
          </a:xfrm>
          <a:prstGeom prst="rect">
            <a:avLst/>
          </a:prstGeom>
        </p:spPr>
      </p:pic>
    </p:spTree>
    <p:extLst>
      <p:ext uri="{BB962C8B-B14F-4D97-AF65-F5344CB8AC3E}">
        <p14:creationId xmlns:p14="http://schemas.microsoft.com/office/powerpoint/2010/main" val="38208979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200" y="2291742"/>
            <a:ext cx="4945083" cy="3803279"/>
          </a:xfrm>
        </p:spPr>
        <p:txBody>
          <a:bodyPr>
            <a:normAutofit/>
          </a:bodyPr>
          <a:lstStyle/>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Develop a “Draft Argument” on the White Board</a:t>
            </a:r>
          </a:p>
          <a:p>
            <a:pPr marL="0" marR="0" indent="0">
              <a:spcBef>
                <a:spcPts val="0"/>
              </a:spcBef>
              <a:spcAft>
                <a:spcPts val="0"/>
              </a:spcAft>
              <a:buNone/>
            </a:pPr>
            <a:endParaRPr lang="en-US" dirty="0">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sz="2800" dirty="0">
                <a:effectLst/>
                <a:latin typeface="Calibri" panose="020F0502020204030204" pitchFamily="34" charset="0"/>
                <a:ea typeface="Calibri" panose="020F0502020204030204" pitchFamily="34" charset="0"/>
                <a:cs typeface="Arial" panose="020B0604020202020204" pitchFamily="34" charset="0"/>
              </a:rPr>
              <a:t>Yo</a:t>
            </a:r>
            <a:r>
              <a:rPr lang="en-US" dirty="0">
                <a:latin typeface="Calibri" panose="020F0502020204030204" pitchFamily="34" charset="0"/>
                <a:ea typeface="Calibri" panose="020F0502020204030204" pitchFamily="34" charset="0"/>
                <a:cs typeface="Arial" panose="020B0604020202020204" pitchFamily="34" charset="0"/>
              </a:rPr>
              <a:t>u will SHARE your claims with the class!</a:t>
            </a: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5" name="Picture 4" descr="Graphical user interface&#10;&#10;Description automatically generated with medium confidence">
            <a:extLst>
              <a:ext uri="{FF2B5EF4-FFF2-40B4-BE49-F238E27FC236}">
                <a16:creationId xmlns:a16="http://schemas.microsoft.com/office/drawing/2014/main" id="{DB21F027-FA61-1867-86C2-AEE334C374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1222" y="1976438"/>
            <a:ext cx="5801678" cy="4358492"/>
          </a:xfrm>
          <a:prstGeom prst="rect">
            <a:avLst/>
          </a:prstGeom>
        </p:spPr>
      </p:pic>
      <p:grpSp>
        <p:nvGrpSpPr>
          <p:cNvPr id="6" name="Group 5">
            <a:extLst>
              <a:ext uri="{FF2B5EF4-FFF2-40B4-BE49-F238E27FC236}">
                <a16:creationId xmlns:a16="http://schemas.microsoft.com/office/drawing/2014/main" id="{9A461BD9-2FFA-0067-B6D9-D00DAC37674A}"/>
              </a:ext>
            </a:extLst>
          </p:cNvPr>
          <p:cNvGrpSpPr/>
          <p:nvPr/>
        </p:nvGrpSpPr>
        <p:grpSpPr>
          <a:xfrm>
            <a:off x="932497" y="1520825"/>
            <a:ext cx="5379086" cy="339725"/>
            <a:chOff x="2" y="0"/>
            <a:chExt cx="5380176" cy="339725"/>
          </a:xfrm>
        </p:grpSpPr>
        <p:grpSp>
          <p:nvGrpSpPr>
            <p:cNvPr id="7" name="Group 6">
              <a:extLst>
                <a:ext uri="{FF2B5EF4-FFF2-40B4-BE49-F238E27FC236}">
                  <a16:creationId xmlns:a16="http://schemas.microsoft.com/office/drawing/2014/main" id="{CDEC8605-2826-9C2B-A13A-2ADC8E91618D}"/>
                </a:ext>
              </a:extLst>
            </p:cNvPr>
            <p:cNvGrpSpPr/>
            <p:nvPr/>
          </p:nvGrpSpPr>
          <p:grpSpPr>
            <a:xfrm>
              <a:off x="2" y="0"/>
              <a:ext cx="1924440" cy="339725"/>
              <a:chOff x="2" y="0"/>
              <a:chExt cx="1924440" cy="339725"/>
            </a:xfrm>
          </p:grpSpPr>
          <p:sp>
            <p:nvSpPr>
              <p:cNvPr id="9" name="Snip Diagonal Corner Rectangle 8">
                <a:extLst>
                  <a:ext uri="{FF2B5EF4-FFF2-40B4-BE49-F238E27FC236}">
                    <a16:creationId xmlns:a16="http://schemas.microsoft.com/office/drawing/2014/main" id="{35EC7559-2D44-A3DB-DCF6-E9F901219895}"/>
                  </a:ext>
                </a:extLst>
              </p:cNvPr>
              <p:cNvSpPr/>
              <p:nvPr/>
            </p:nvSpPr>
            <p:spPr>
              <a:xfrm>
                <a:off x="2" y="0"/>
                <a:ext cx="1924440" cy="339725"/>
              </a:xfrm>
              <a:prstGeom prst="snip2Diag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Text Box 3">
                <a:extLst>
                  <a:ext uri="{FF2B5EF4-FFF2-40B4-BE49-F238E27FC236}">
                    <a16:creationId xmlns:a16="http://schemas.microsoft.com/office/drawing/2014/main" id="{39737610-8B1E-AD39-3464-B4505BF374FF}"/>
                  </a:ext>
                </a:extLst>
              </p:cNvPr>
              <p:cNvSpPr txBox="1"/>
              <p:nvPr/>
            </p:nvSpPr>
            <p:spPr>
              <a:xfrm>
                <a:off x="63780" y="0"/>
                <a:ext cx="1807710"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1F3864"/>
                    </a:solidFill>
                    <a:effectLst/>
                    <a:latin typeface="Calibri" panose="020F0502020204030204" pitchFamily="34" charset="0"/>
                    <a:ea typeface="Calibri" panose="020F0502020204030204" pitchFamily="34" charset="0"/>
                    <a:cs typeface="Arial" panose="020B0604020202020204" pitchFamily="34" charset="0"/>
                  </a:rPr>
                  <a:t>STAGE 5:  Share</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8" name="Straight Connector 7">
              <a:extLst>
                <a:ext uri="{FF2B5EF4-FFF2-40B4-BE49-F238E27FC236}">
                  <a16:creationId xmlns:a16="http://schemas.microsoft.com/office/drawing/2014/main" id="{E0636CAF-8B5B-607A-7EA8-9463187B2251}"/>
                </a:ext>
              </a:extLst>
            </p:cNvPr>
            <p:cNvCxnSpPr/>
            <p:nvPr/>
          </p:nvCxnSpPr>
          <p:spPr>
            <a:xfrm>
              <a:off x="1477926" y="321044"/>
              <a:ext cx="3902252" cy="0"/>
            </a:xfrm>
            <a:prstGeom prst="line">
              <a:avLst/>
            </a:prstGeom>
            <a:solidFill>
              <a:schemeClr val="accent2">
                <a:lumMod val="75000"/>
              </a:schemeClr>
            </a:solidFill>
            <a:ln w="34925">
              <a:solidFill>
                <a:schemeClr val="accent4"/>
              </a:solidFill>
            </a:ln>
          </p:spPr>
          <p:style>
            <a:lnRef idx="1">
              <a:schemeClr val="accent1"/>
            </a:lnRef>
            <a:fillRef idx="0">
              <a:schemeClr val="accent1"/>
            </a:fillRef>
            <a:effectRef idx="0">
              <a:schemeClr val="accent1"/>
            </a:effectRef>
            <a:fontRef idx="minor">
              <a:schemeClr val="tx1"/>
            </a:fontRef>
          </p:style>
        </p:cxnSp>
      </p:grpSp>
      <p:sp>
        <p:nvSpPr>
          <p:cNvPr id="13" name="Title 1">
            <a:extLst>
              <a:ext uri="{FF2B5EF4-FFF2-40B4-BE49-F238E27FC236}">
                <a16:creationId xmlns:a16="http://schemas.microsoft.com/office/drawing/2014/main" id="{EDBAB675-8252-C4CA-A315-3A5D46DA377B}"/>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pic>
        <p:nvPicPr>
          <p:cNvPr id="14" name="Picture 13">
            <a:extLst>
              <a:ext uri="{FF2B5EF4-FFF2-40B4-BE49-F238E27FC236}">
                <a16:creationId xmlns:a16="http://schemas.microsoft.com/office/drawing/2014/main" id="{E0AEFAC0-779B-E283-6D88-EF4C7DB5E9B3}"/>
              </a:ext>
            </a:extLst>
          </p:cNvPr>
          <p:cNvPicPr>
            <a:picLocks noChangeAspect="1"/>
          </p:cNvPicPr>
          <p:nvPr/>
        </p:nvPicPr>
        <p:blipFill>
          <a:blip r:embed="rId4"/>
          <a:stretch>
            <a:fillRect/>
          </a:stretch>
        </p:blipFill>
        <p:spPr>
          <a:xfrm>
            <a:off x="5765296" y="453406"/>
            <a:ext cx="1178117" cy="1178117"/>
          </a:xfrm>
          <a:prstGeom prst="rect">
            <a:avLst/>
          </a:prstGeom>
        </p:spPr>
      </p:pic>
    </p:spTree>
    <p:extLst>
      <p:ext uri="{BB962C8B-B14F-4D97-AF65-F5344CB8AC3E}">
        <p14:creationId xmlns:p14="http://schemas.microsoft.com/office/powerpoint/2010/main" val="11400348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Best 777 Underwater powerpoint background Designs for Your Presentation">
            <a:extLst>
              <a:ext uri="{FF2B5EF4-FFF2-40B4-BE49-F238E27FC236}">
                <a16:creationId xmlns:a16="http://schemas.microsoft.com/office/drawing/2014/main" id="{84179530-3BC7-A0A2-A2C5-33D460154864}"/>
              </a:ext>
            </a:extLst>
          </p:cNvPr>
          <p:cNvPicPr>
            <a:picLocks noChangeAspect="1" noChangeArrowheads="1"/>
          </p:cNvPicPr>
          <p:nvPr/>
        </p:nvPicPr>
        <p:blipFill rotWithShape="1">
          <a:blip r:embed="rId2">
            <a:alphaModFix amt="35000"/>
            <a:extLst>
              <a:ext uri="{28A0092B-C50C-407E-A947-70E740481C1C}">
                <a14:useLocalDpi xmlns:a14="http://schemas.microsoft.com/office/drawing/2010/main" val="0"/>
              </a:ext>
            </a:extLst>
          </a:blip>
          <a:srcRect t="26097"/>
          <a:stretch/>
        </p:blipFill>
        <p:spPr bwMode="auto">
          <a:xfrm>
            <a:off x="-1" y="0"/>
            <a:ext cx="1219200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6562C56F-ABDF-30F9-E06B-80AF8E6CBB01}"/>
              </a:ext>
            </a:extLst>
          </p:cNvPr>
          <p:cNvSpPr>
            <a:spLocks noGrp="1"/>
          </p:cNvSpPr>
          <p:nvPr>
            <p:ph idx="1"/>
          </p:nvPr>
        </p:nvSpPr>
        <p:spPr>
          <a:xfrm>
            <a:off x="838200" y="2546043"/>
            <a:ext cx="8571807" cy="3346450"/>
          </a:xfrm>
        </p:spPr>
        <p:txBody>
          <a:bodyPr>
            <a:normAutofit/>
          </a:bodyPr>
          <a:lstStyle/>
          <a:p>
            <a:pPr marL="0" marR="0" indent="0">
              <a:spcBef>
                <a:spcPts val="0"/>
              </a:spcBef>
              <a:spcAft>
                <a:spcPts val="0"/>
              </a:spcAft>
              <a:buNone/>
            </a:pPr>
            <a:r>
              <a:rPr lang="en-US" b="1" dirty="0">
                <a:latin typeface="Century Schoolbook" panose="02040604050505020304" pitchFamily="18" charset="0"/>
              </a:rPr>
              <a:t>Peer Review for Draft Arguments </a:t>
            </a:r>
          </a:p>
          <a:p>
            <a:pPr marL="0" marR="0" indent="0">
              <a:spcBef>
                <a:spcPts val="0"/>
              </a:spcBef>
              <a:spcAft>
                <a:spcPts val="0"/>
              </a:spcAft>
              <a:buNone/>
            </a:pPr>
            <a:endParaRPr lang="en-US" dirty="0">
              <a:latin typeface="Century Schoolbook" panose="02040604050505020304" pitchFamily="18"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Arial" panose="020B0604020202020204" pitchFamily="34" charset="0"/>
              </a:rPr>
              <a:t>Get feedback from your peers about your Draft Arguments</a:t>
            </a:r>
          </a:p>
          <a:p>
            <a:pPr marL="0" marR="0" indent="0">
              <a:spcBef>
                <a:spcPts val="0"/>
              </a:spcBef>
              <a:spcAft>
                <a:spcPts val="0"/>
              </a:spcAft>
              <a:buNone/>
            </a:pPr>
            <a:endParaRPr lang="en-US" sz="2800" dirty="0">
              <a:effectLst/>
              <a:latin typeface="Calibri" panose="020F0502020204030204" pitchFamily="34" charset="0"/>
              <a:ea typeface="Calibri" panose="020F0502020204030204" pitchFamily="34" charset="0"/>
              <a:cs typeface="Arial" panose="020B0604020202020204" pitchFamily="34" charset="0"/>
            </a:endParaRPr>
          </a:p>
          <a:p>
            <a:pPr marL="0" marR="0" indent="0">
              <a:spcBef>
                <a:spcPts val="0"/>
              </a:spcBef>
              <a:spcAft>
                <a:spcPts val="0"/>
              </a:spcAft>
              <a:buNone/>
            </a:pPr>
            <a:r>
              <a:rPr lang="en-US" dirty="0">
                <a:latin typeface="Calibri" panose="020F0502020204030204" pitchFamily="34" charset="0"/>
                <a:ea typeface="Calibri" panose="020F0502020204030204" pitchFamily="34" charset="0"/>
                <a:cs typeface="Arial" panose="020B0604020202020204" pitchFamily="34" charset="0"/>
              </a:rPr>
              <a:t>Discuss the feedback with your group. How can use the feedback to improve your Argument?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5B46EB44-5172-9441-5E12-F70A03B992C6}"/>
              </a:ext>
            </a:extLst>
          </p:cNvPr>
          <p:cNvGrpSpPr/>
          <p:nvPr/>
        </p:nvGrpSpPr>
        <p:grpSpPr>
          <a:xfrm>
            <a:off x="838200" y="1636315"/>
            <a:ext cx="5379084" cy="339725"/>
            <a:chOff x="2" y="0"/>
            <a:chExt cx="5380176" cy="339725"/>
          </a:xfrm>
        </p:grpSpPr>
        <p:grpSp>
          <p:nvGrpSpPr>
            <p:cNvPr id="6" name="Group 5">
              <a:extLst>
                <a:ext uri="{FF2B5EF4-FFF2-40B4-BE49-F238E27FC236}">
                  <a16:creationId xmlns:a16="http://schemas.microsoft.com/office/drawing/2014/main" id="{83148000-73B8-36BB-47F6-2C8E7844411F}"/>
                </a:ext>
              </a:extLst>
            </p:cNvPr>
            <p:cNvGrpSpPr/>
            <p:nvPr/>
          </p:nvGrpSpPr>
          <p:grpSpPr>
            <a:xfrm>
              <a:off x="2" y="0"/>
              <a:ext cx="2162614" cy="339725"/>
              <a:chOff x="2" y="0"/>
              <a:chExt cx="2162614" cy="339725"/>
            </a:xfrm>
          </p:grpSpPr>
          <p:sp>
            <p:nvSpPr>
              <p:cNvPr id="8" name="Snip Diagonal Corner Rectangle 7">
                <a:extLst>
                  <a:ext uri="{FF2B5EF4-FFF2-40B4-BE49-F238E27FC236}">
                    <a16:creationId xmlns:a16="http://schemas.microsoft.com/office/drawing/2014/main" id="{DBE4B303-6279-4726-2350-EDE000C9708A}"/>
                  </a:ext>
                </a:extLst>
              </p:cNvPr>
              <p:cNvSpPr/>
              <p:nvPr/>
            </p:nvSpPr>
            <p:spPr>
              <a:xfrm>
                <a:off x="2" y="0"/>
                <a:ext cx="2162614" cy="339725"/>
              </a:xfrm>
              <a:prstGeom prst="snip2Diag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Text Box 3">
                <a:extLst>
                  <a:ext uri="{FF2B5EF4-FFF2-40B4-BE49-F238E27FC236}">
                    <a16:creationId xmlns:a16="http://schemas.microsoft.com/office/drawing/2014/main" id="{1DAC4A1F-1CDE-75DA-E44B-FA74829045C5}"/>
                  </a:ext>
                </a:extLst>
              </p:cNvPr>
              <p:cNvSpPr txBox="1"/>
              <p:nvPr/>
            </p:nvSpPr>
            <p:spPr>
              <a:xfrm>
                <a:off x="63780" y="0"/>
                <a:ext cx="1860663" cy="32960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a:spcBef>
                    <a:spcPts val="0"/>
                  </a:spcBef>
                  <a:spcAft>
                    <a:spcPts val="0"/>
                  </a:spcAft>
                </a:pPr>
                <a:r>
                  <a:rPr lang="en-US" sz="1800" b="1">
                    <a:solidFill>
                      <a:srgbClr val="FFFFFF"/>
                    </a:solidFill>
                    <a:effectLst/>
                    <a:latin typeface="Calibri" panose="020F0502020204030204" pitchFamily="34" charset="0"/>
                    <a:ea typeface="Calibri" panose="020F0502020204030204" pitchFamily="34" charset="0"/>
                    <a:cs typeface="Arial" panose="020B0604020202020204" pitchFamily="34" charset="0"/>
                  </a:rPr>
                  <a:t>STAGE 6:  Reflect</a:t>
                </a:r>
                <a:endParaRPr lang="en-US" sz="1200">
                  <a:effectLst/>
                  <a:latin typeface="Calibri" panose="020F050202020403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200">
                    <a:solidFill>
                      <a:srgbClr val="1F3864"/>
                    </a:solidFill>
                    <a:effectLst/>
                    <a:latin typeface="Calibri" panose="020F0502020204030204" pitchFamily="34" charset="0"/>
                    <a:ea typeface="Calibri" panose="020F0502020204030204" pitchFamily="34" charset="0"/>
                    <a:cs typeface="Arial" panose="020B0604020202020204" pitchFamily="34" charset="0"/>
                  </a:rPr>
                  <a:t> </a:t>
                </a:r>
                <a:endParaRPr lang="en-US" sz="1200">
                  <a:effectLst/>
                  <a:latin typeface="Calibri" panose="020F0502020204030204" pitchFamily="34" charset="0"/>
                  <a:ea typeface="Calibri" panose="020F0502020204030204" pitchFamily="34" charset="0"/>
                  <a:cs typeface="Arial" panose="020B0604020202020204" pitchFamily="34" charset="0"/>
                </a:endParaRPr>
              </a:p>
            </p:txBody>
          </p:sp>
        </p:grpSp>
        <p:cxnSp>
          <p:nvCxnSpPr>
            <p:cNvPr id="7" name="Straight Connector 6">
              <a:extLst>
                <a:ext uri="{FF2B5EF4-FFF2-40B4-BE49-F238E27FC236}">
                  <a16:creationId xmlns:a16="http://schemas.microsoft.com/office/drawing/2014/main" id="{20BF8605-E9C9-DD4D-C704-3D9E5933705A}"/>
                </a:ext>
              </a:extLst>
            </p:cNvPr>
            <p:cNvCxnSpPr/>
            <p:nvPr/>
          </p:nvCxnSpPr>
          <p:spPr>
            <a:xfrm>
              <a:off x="1477926" y="321044"/>
              <a:ext cx="3902252" cy="0"/>
            </a:xfrm>
            <a:prstGeom prst="line">
              <a:avLst/>
            </a:prstGeom>
            <a:solidFill>
              <a:schemeClr val="accent2">
                <a:lumMod val="75000"/>
              </a:schemeClr>
            </a:solidFill>
            <a:ln w="34925">
              <a:solidFill>
                <a:srgbClr val="7030A0"/>
              </a:solidFill>
            </a:ln>
          </p:spPr>
          <p:style>
            <a:lnRef idx="1">
              <a:schemeClr val="accent1"/>
            </a:lnRef>
            <a:fillRef idx="0">
              <a:schemeClr val="accent1"/>
            </a:fillRef>
            <a:effectRef idx="0">
              <a:schemeClr val="accent1"/>
            </a:effectRef>
            <a:fontRef idx="minor">
              <a:schemeClr val="tx1"/>
            </a:fontRef>
          </p:style>
        </p:cxnSp>
      </p:grpSp>
      <p:pic>
        <p:nvPicPr>
          <p:cNvPr id="2050" name="Picture 2" descr="Peer review manuscripts - guidelines on how to peer review">
            <a:extLst>
              <a:ext uri="{FF2B5EF4-FFF2-40B4-BE49-F238E27FC236}">
                <a16:creationId xmlns:a16="http://schemas.microsoft.com/office/drawing/2014/main" id="{0667A2C0-A02E-8734-5400-5B2983A7A6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3340" y="0"/>
            <a:ext cx="5458660" cy="2339426"/>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a:extLst>
              <a:ext uri="{FF2B5EF4-FFF2-40B4-BE49-F238E27FC236}">
                <a16:creationId xmlns:a16="http://schemas.microsoft.com/office/drawing/2014/main" id="{89E136E8-5FD1-0EC4-A5E7-EA316673CA38}"/>
              </a:ext>
            </a:extLst>
          </p:cNvPr>
          <p:cNvSpPr>
            <a:spLocks noGrp="1"/>
          </p:cNvSpPr>
          <p:nvPr>
            <p:ph type="title"/>
          </p:nvPr>
        </p:nvSpPr>
        <p:spPr>
          <a:xfrm>
            <a:off x="838200" y="365125"/>
            <a:ext cx="6419851" cy="1325563"/>
          </a:xfrm>
        </p:spPr>
        <p:txBody>
          <a:bodyPr>
            <a:normAutofit/>
          </a:bodyPr>
          <a:lstStyle/>
          <a:p>
            <a:r>
              <a:rPr lang="en-US" sz="3600" b="1" dirty="0">
                <a:solidFill>
                  <a:schemeClr val="accent1">
                    <a:lumMod val="75000"/>
                  </a:schemeClr>
                </a:solidFill>
                <a:latin typeface="Century Schoolbook" panose="02040604050505020304" pitchFamily="18" charset="0"/>
              </a:rPr>
              <a:t>Fish Go To School?</a:t>
            </a:r>
          </a:p>
        </p:txBody>
      </p:sp>
      <p:pic>
        <p:nvPicPr>
          <p:cNvPr id="13" name="Picture 12">
            <a:extLst>
              <a:ext uri="{FF2B5EF4-FFF2-40B4-BE49-F238E27FC236}">
                <a16:creationId xmlns:a16="http://schemas.microsoft.com/office/drawing/2014/main" id="{D378C9ED-FFB8-9BD8-FEDC-ECE1595F6F66}"/>
              </a:ext>
            </a:extLst>
          </p:cNvPr>
          <p:cNvPicPr>
            <a:picLocks noChangeAspect="1"/>
          </p:cNvPicPr>
          <p:nvPr/>
        </p:nvPicPr>
        <p:blipFill>
          <a:blip r:embed="rId4"/>
          <a:stretch>
            <a:fillRect/>
          </a:stretch>
        </p:blipFill>
        <p:spPr>
          <a:xfrm>
            <a:off x="5765296" y="453406"/>
            <a:ext cx="1178117" cy="1178117"/>
          </a:xfrm>
          <a:prstGeom prst="rect">
            <a:avLst/>
          </a:prstGeom>
        </p:spPr>
      </p:pic>
    </p:spTree>
    <p:extLst>
      <p:ext uri="{BB962C8B-B14F-4D97-AF65-F5344CB8AC3E}">
        <p14:creationId xmlns:p14="http://schemas.microsoft.com/office/powerpoint/2010/main" val="37907215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1023</TotalTime>
  <Words>628</Words>
  <Application>Microsoft Macintosh PowerPoint</Application>
  <PresentationFormat>Widescreen</PresentationFormat>
  <Paragraphs>91</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Century Schoolbook</vt:lpstr>
      <vt:lpstr>Corbel</vt:lpstr>
      <vt:lpstr>Helvetica</vt:lpstr>
      <vt:lpstr>Office Theme</vt:lpstr>
      <vt:lpstr>Fish Go To School?  An ADI Unit Plan</vt:lpstr>
      <vt:lpstr>PowerPoint Presentation</vt:lpstr>
      <vt:lpstr>Fish Go To School?</vt:lpstr>
      <vt:lpstr>Fish Go To School?</vt:lpstr>
      <vt:lpstr>Fish Go To School?</vt:lpstr>
      <vt:lpstr>Fish Go To School?</vt:lpstr>
      <vt:lpstr>Fish Go To School?</vt:lpstr>
      <vt:lpstr>Fish Go To School?</vt:lpstr>
      <vt:lpstr>Fish Go To School?</vt:lpstr>
      <vt:lpstr>Fish Go To School?</vt:lpstr>
      <vt:lpstr>Fish Go To School?</vt:lpstr>
      <vt:lpstr>Find more digital learning resources 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McConnell, Tom</dc:creator>
  <cp:lastModifiedBy>McConnell, Tom</cp:lastModifiedBy>
  <cp:revision>27</cp:revision>
  <dcterms:created xsi:type="dcterms:W3CDTF">2025-02-04T14:30:03Z</dcterms:created>
  <dcterms:modified xsi:type="dcterms:W3CDTF">2025-06-11T14:22:28Z</dcterms:modified>
</cp:coreProperties>
</file>